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handoutMasterIdLst>
    <p:handoutMasterId r:id="rId53"/>
  </p:handoutMasterIdLst>
  <p:sldIdLst>
    <p:sldId id="258" r:id="rId5"/>
    <p:sldId id="257" r:id="rId6"/>
    <p:sldId id="260" r:id="rId7"/>
    <p:sldId id="261" r:id="rId8"/>
    <p:sldId id="289" r:id="rId9"/>
    <p:sldId id="304" r:id="rId10"/>
    <p:sldId id="314" r:id="rId11"/>
    <p:sldId id="262" r:id="rId12"/>
    <p:sldId id="299" r:id="rId13"/>
    <p:sldId id="263" r:id="rId14"/>
    <p:sldId id="300" r:id="rId15"/>
    <p:sldId id="306" r:id="rId16"/>
    <p:sldId id="310" r:id="rId17"/>
    <p:sldId id="264" r:id="rId18"/>
    <p:sldId id="265" r:id="rId19"/>
    <p:sldId id="266" r:id="rId20"/>
    <p:sldId id="267" r:id="rId21"/>
    <p:sldId id="268" r:id="rId22"/>
    <p:sldId id="294" r:id="rId23"/>
    <p:sldId id="296" r:id="rId24"/>
    <p:sldId id="281" r:id="rId25"/>
    <p:sldId id="282" r:id="rId26"/>
    <p:sldId id="295" r:id="rId27"/>
    <p:sldId id="284" r:id="rId28"/>
    <p:sldId id="285" r:id="rId29"/>
    <p:sldId id="270" r:id="rId30"/>
    <p:sldId id="275" r:id="rId31"/>
    <p:sldId id="274" r:id="rId32"/>
    <p:sldId id="311" r:id="rId33"/>
    <p:sldId id="280" r:id="rId34"/>
    <p:sldId id="309" r:id="rId35"/>
    <p:sldId id="276" r:id="rId36"/>
    <p:sldId id="277" r:id="rId37"/>
    <p:sldId id="278" r:id="rId38"/>
    <p:sldId id="301" r:id="rId39"/>
    <p:sldId id="305" r:id="rId40"/>
    <p:sldId id="287" r:id="rId41"/>
    <p:sldId id="312" r:id="rId42"/>
    <p:sldId id="288" r:id="rId43"/>
    <p:sldId id="313" r:id="rId44"/>
    <p:sldId id="271" r:id="rId45"/>
    <p:sldId id="273" r:id="rId46"/>
    <p:sldId id="272" r:id="rId47"/>
    <p:sldId id="307" r:id="rId48"/>
    <p:sldId id="308" r:id="rId49"/>
    <p:sldId id="291" r:id="rId50"/>
    <p:sldId id="279" r:id="rId51"/>
    <p:sldId id="286" r:id="rId52"/>
  </p:sldIdLst>
  <p:sldSz cx="9144000" cy="6858000" type="screen4x3"/>
  <p:notesSz cx="6797675" cy="9926638"/>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99"/>
    <a:srgbClr val="000D1A"/>
    <a:srgbClr val="CCECFF"/>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1009E1-36A4-4ECD-8A88-EBE8EB0AD6B4}" v="916" dt="2026-10-25T13:07:26.077"/>
    <p1510:client id="{47A08C28-0F7E-F261-B5B6-91764F46BB07}" v="51" dt="2026-10-25T09:39:53.109"/>
    <p1510:client id="{EB0EFA68-1DD3-3EC3-FCBD-91490D0EC617}" v="62" dt="2026-10-25T13:25:44.7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5" d="100"/>
          <a:sy n="75" d="100"/>
        </p:scale>
        <p:origin x="1666" y="4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handoutMaster" Target="handoutMasters/handoutMaster1.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61B30505-5890-0D9B-2846-F8743E25B9FB}"/>
              </a:ext>
            </a:extLst>
          </p:cNvPr>
          <p:cNvSpPr>
            <a:spLocks noGrp="1" noChangeArrowheads="1"/>
          </p:cNvSpPr>
          <p:nvPr>
            <p:ph type="hdr" sz="quarter"/>
          </p:nvPr>
        </p:nvSpPr>
        <p:spPr bwMode="auto">
          <a:xfrm>
            <a:off x="0"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l" eaLnBrk="1" hangingPunct="1">
              <a:defRPr sz="1200"/>
            </a:lvl1pPr>
          </a:lstStyle>
          <a:p>
            <a:pPr>
              <a:defRPr/>
            </a:pPr>
            <a:endParaRPr lang="en-GB" altLang="en-US"/>
          </a:p>
        </p:txBody>
      </p:sp>
      <p:sp>
        <p:nvSpPr>
          <p:cNvPr id="75779" name="Rectangle 3">
            <a:extLst>
              <a:ext uri="{FF2B5EF4-FFF2-40B4-BE49-F238E27FC236}">
                <a16:creationId xmlns:a16="http://schemas.microsoft.com/office/drawing/2014/main" id="{92BFC9A0-6BF2-0B07-F43D-D82AF763E166}"/>
              </a:ext>
            </a:extLst>
          </p:cNvPr>
          <p:cNvSpPr>
            <a:spLocks noGrp="1" noChangeArrowheads="1"/>
          </p:cNvSpPr>
          <p:nvPr>
            <p:ph type="dt" sz="quarter" idx="1"/>
          </p:nvPr>
        </p:nvSpPr>
        <p:spPr bwMode="auto">
          <a:xfrm>
            <a:off x="3849688"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GB" altLang="en-US"/>
          </a:p>
        </p:txBody>
      </p:sp>
      <p:sp>
        <p:nvSpPr>
          <p:cNvPr id="75780" name="Rectangle 4">
            <a:extLst>
              <a:ext uri="{FF2B5EF4-FFF2-40B4-BE49-F238E27FC236}">
                <a16:creationId xmlns:a16="http://schemas.microsoft.com/office/drawing/2014/main" id="{9860A7B4-B871-8A52-E52F-290BCE62FB4E}"/>
              </a:ext>
            </a:extLst>
          </p:cNvPr>
          <p:cNvSpPr>
            <a:spLocks noGrp="1" noChangeArrowheads="1"/>
          </p:cNvSpPr>
          <p:nvPr>
            <p:ph type="ftr" sz="quarter" idx="2"/>
          </p:nvPr>
        </p:nvSpPr>
        <p:spPr bwMode="auto">
          <a:xfrm>
            <a:off x="0" y="9428163"/>
            <a:ext cx="2946400" cy="496887"/>
          </a:xfrm>
          <a:prstGeom prst="rect">
            <a:avLst/>
          </a:prstGeom>
          <a:noFill/>
          <a:ln>
            <a:noFill/>
          </a:ln>
          <a:effectLst/>
        </p:spPr>
        <p:txBody>
          <a:bodyPr vert="horz" wrap="square" lIns="91440" tIns="45720" rIns="91440" bIns="45720" numCol="1" anchor="b" anchorCtr="0" compatLnSpc="1">
            <a:prstTxWarp prst="textNoShape">
              <a:avLst/>
            </a:prstTxWarp>
          </a:bodyPr>
          <a:lstStyle>
            <a:lvl1pPr algn="l" eaLnBrk="1" hangingPunct="1">
              <a:defRPr sz="1200"/>
            </a:lvl1pPr>
          </a:lstStyle>
          <a:p>
            <a:pPr>
              <a:defRPr/>
            </a:pPr>
            <a:endParaRPr lang="en-GB" altLang="en-US"/>
          </a:p>
        </p:txBody>
      </p:sp>
      <p:sp>
        <p:nvSpPr>
          <p:cNvPr id="75781" name="Rectangle 5">
            <a:extLst>
              <a:ext uri="{FF2B5EF4-FFF2-40B4-BE49-F238E27FC236}">
                <a16:creationId xmlns:a16="http://schemas.microsoft.com/office/drawing/2014/main" id="{6E74C1B4-17D7-CE7F-19AF-618A6E8B58EA}"/>
              </a:ext>
            </a:extLst>
          </p:cNvPr>
          <p:cNvSpPr>
            <a:spLocks noGrp="1" noChangeArrowheads="1"/>
          </p:cNvSpPr>
          <p:nvPr>
            <p:ph type="sldNum" sz="quarter" idx="3"/>
          </p:nvPr>
        </p:nvSpPr>
        <p:spPr bwMode="auto">
          <a:xfrm>
            <a:off x="3849688" y="9428163"/>
            <a:ext cx="2946400" cy="496887"/>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380A370D-5F28-40FC-8E8A-DC4212B9E164}"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Rectangle 4">
            <a:extLst>
              <a:ext uri="{FF2B5EF4-FFF2-40B4-BE49-F238E27FC236}">
                <a16:creationId xmlns:a16="http://schemas.microsoft.com/office/drawing/2014/main" id="{FE2CF98D-2981-0581-2A56-BB4171D8F95C}"/>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016F861B-2BE7-4935-D0A4-C3E2C5BF2BA0}"/>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FF33F0F5-9BE6-0999-1DC8-C98EC5DACA5A}"/>
              </a:ext>
            </a:extLst>
          </p:cNvPr>
          <p:cNvSpPr>
            <a:spLocks noGrp="1" noChangeArrowheads="1"/>
          </p:cNvSpPr>
          <p:nvPr>
            <p:ph type="sldNum" sz="quarter" idx="12"/>
          </p:nvPr>
        </p:nvSpPr>
        <p:spPr>
          <a:ln/>
        </p:spPr>
        <p:txBody>
          <a:bodyPr/>
          <a:lstStyle>
            <a:lvl1pPr>
              <a:defRPr/>
            </a:lvl1pPr>
          </a:lstStyle>
          <a:p>
            <a:pPr>
              <a:defRPr/>
            </a:pPr>
            <a:fld id="{00EBC6DC-FC70-4D33-BE88-EEDD7FE6BFAA}" type="slidenum">
              <a:rPr lang="en-GB" altLang="en-US"/>
              <a:pPr>
                <a:defRPr/>
              </a:pPr>
              <a:t>‹#›</a:t>
            </a:fld>
            <a:endParaRPr lang="en-GB" altLang="en-US"/>
          </a:p>
        </p:txBody>
      </p:sp>
    </p:spTree>
    <p:extLst>
      <p:ext uri="{BB962C8B-B14F-4D97-AF65-F5344CB8AC3E}">
        <p14:creationId xmlns:p14="http://schemas.microsoft.com/office/powerpoint/2010/main" val="35539126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BB01D725-E65B-C698-9AD3-E6DC6F4DDC8D}"/>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CA38FF5D-C427-3BDB-23A9-6E3D3A0EC18F}"/>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33A10CFE-48A6-9B62-A86B-B8482EFD6BFD}"/>
              </a:ext>
            </a:extLst>
          </p:cNvPr>
          <p:cNvSpPr>
            <a:spLocks noGrp="1" noChangeArrowheads="1"/>
          </p:cNvSpPr>
          <p:nvPr>
            <p:ph type="sldNum" sz="quarter" idx="12"/>
          </p:nvPr>
        </p:nvSpPr>
        <p:spPr>
          <a:ln/>
        </p:spPr>
        <p:txBody>
          <a:bodyPr/>
          <a:lstStyle>
            <a:lvl1pPr>
              <a:defRPr/>
            </a:lvl1pPr>
          </a:lstStyle>
          <a:p>
            <a:pPr>
              <a:defRPr/>
            </a:pPr>
            <a:fld id="{6C829813-D7D7-400E-A347-93FAB122C657}" type="slidenum">
              <a:rPr lang="en-GB" altLang="en-US"/>
              <a:pPr>
                <a:defRPr/>
              </a:pPr>
              <a:t>‹#›</a:t>
            </a:fld>
            <a:endParaRPr lang="en-GB" altLang="en-US"/>
          </a:p>
        </p:txBody>
      </p:sp>
    </p:spTree>
    <p:extLst>
      <p:ext uri="{BB962C8B-B14F-4D97-AF65-F5344CB8AC3E}">
        <p14:creationId xmlns:p14="http://schemas.microsoft.com/office/powerpoint/2010/main" val="24209691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4">
            <a:extLst>
              <a:ext uri="{FF2B5EF4-FFF2-40B4-BE49-F238E27FC236}">
                <a16:creationId xmlns:a16="http://schemas.microsoft.com/office/drawing/2014/main" id="{81449BB1-11E5-3573-56BA-E0F19289247C}"/>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E4CF1C8D-F705-B674-F867-DB199C253342}"/>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791329BE-A191-8CDC-C1E8-0DA53C7802FE}"/>
              </a:ext>
            </a:extLst>
          </p:cNvPr>
          <p:cNvSpPr>
            <a:spLocks noGrp="1" noChangeArrowheads="1"/>
          </p:cNvSpPr>
          <p:nvPr>
            <p:ph type="sldNum" sz="quarter" idx="12"/>
          </p:nvPr>
        </p:nvSpPr>
        <p:spPr>
          <a:ln/>
        </p:spPr>
        <p:txBody>
          <a:bodyPr/>
          <a:lstStyle>
            <a:lvl1pPr>
              <a:defRPr/>
            </a:lvl1pPr>
          </a:lstStyle>
          <a:p>
            <a:pPr>
              <a:defRPr/>
            </a:pPr>
            <a:fld id="{176E96DC-AC4C-4093-833D-EF13BAE26A2A}" type="slidenum">
              <a:rPr lang="en-GB" altLang="en-US"/>
              <a:pPr>
                <a:defRPr/>
              </a:pPr>
              <a:t>‹#›</a:t>
            </a:fld>
            <a:endParaRPr lang="en-GB" altLang="en-US"/>
          </a:p>
        </p:txBody>
      </p:sp>
    </p:spTree>
    <p:extLst>
      <p:ext uri="{BB962C8B-B14F-4D97-AF65-F5344CB8AC3E}">
        <p14:creationId xmlns:p14="http://schemas.microsoft.com/office/powerpoint/2010/main" val="9177872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A0B969EE-BF01-6E48-BD6C-D877807BA220}"/>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7496431B-73B5-E7A0-0DF7-937A69CC1BE0}"/>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A8CCC8BC-C438-BDEA-2896-8F085CAC1051}"/>
              </a:ext>
            </a:extLst>
          </p:cNvPr>
          <p:cNvSpPr>
            <a:spLocks noGrp="1" noChangeArrowheads="1"/>
          </p:cNvSpPr>
          <p:nvPr>
            <p:ph type="sldNum" sz="quarter" idx="12"/>
          </p:nvPr>
        </p:nvSpPr>
        <p:spPr>
          <a:ln/>
        </p:spPr>
        <p:txBody>
          <a:bodyPr/>
          <a:lstStyle>
            <a:lvl1pPr>
              <a:defRPr/>
            </a:lvl1pPr>
          </a:lstStyle>
          <a:p>
            <a:pPr>
              <a:defRPr/>
            </a:pPr>
            <a:fld id="{8093D83B-AF00-4EEE-90E2-77654AF64FDF}" type="slidenum">
              <a:rPr lang="en-GB" altLang="en-US"/>
              <a:pPr>
                <a:defRPr/>
              </a:pPr>
              <a:t>‹#›</a:t>
            </a:fld>
            <a:endParaRPr lang="en-GB" altLang="en-US"/>
          </a:p>
        </p:txBody>
      </p:sp>
    </p:spTree>
    <p:extLst>
      <p:ext uri="{BB962C8B-B14F-4D97-AF65-F5344CB8AC3E}">
        <p14:creationId xmlns:p14="http://schemas.microsoft.com/office/powerpoint/2010/main" val="20396863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EF6891FB-2A32-7BB1-BC90-B6D41DB9BB3A}"/>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8" name="Rectangle 5">
            <a:extLst>
              <a:ext uri="{FF2B5EF4-FFF2-40B4-BE49-F238E27FC236}">
                <a16:creationId xmlns:a16="http://schemas.microsoft.com/office/drawing/2014/main" id="{BAF3621E-EBE2-9AD0-90C5-7A23939CF29A}"/>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9" name="Rectangle 6">
            <a:extLst>
              <a:ext uri="{FF2B5EF4-FFF2-40B4-BE49-F238E27FC236}">
                <a16:creationId xmlns:a16="http://schemas.microsoft.com/office/drawing/2014/main" id="{0A1A3361-EBA0-A521-0833-28E972ABAB0D}"/>
              </a:ext>
            </a:extLst>
          </p:cNvPr>
          <p:cNvSpPr>
            <a:spLocks noGrp="1" noChangeArrowheads="1"/>
          </p:cNvSpPr>
          <p:nvPr>
            <p:ph type="sldNum" sz="quarter" idx="12"/>
          </p:nvPr>
        </p:nvSpPr>
        <p:spPr>
          <a:ln/>
        </p:spPr>
        <p:txBody>
          <a:bodyPr/>
          <a:lstStyle>
            <a:lvl1pPr>
              <a:defRPr/>
            </a:lvl1pPr>
          </a:lstStyle>
          <a:p>
            <a:pPr>
              <a:defRPr/>
            </a:pPr>
            <a:fld id="{54EBB15B-68A9-4C50-BB2A-789D1BB19394}" type="slidenum">
              <a:rPr lang="en-GB" altLang="en-US"/>
              <a:pPr>
                <a:defRPr/>
              </a:pPr>
              <a:t>‹#›</a:t>
            </a:fld>
            <a:endParaRPr lang="en-GB" altLang="en-US"/>
          </a:p>
        </p:txBody>
      </p:sp>
    </p:spTree>
    <p:extLst>
      <p:ext uri="{BB962C8B-B14F-4D97-AF65-F5344CB8AC3E}">
        <p14:creationId xmlns:p14="http://schemas.microsoft.com/office/powerpoint/2010/main" val="21811874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35D5E93D-2E20-06D7-0F6F-839931960B96}"/>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4" name="Rectangle 5">
            <a:extLst>
              <a:ext uri="{FF2B5EF4-FFF2-40B4-BE49-F238E27FC236}">
                <a16:creationId xmlns:a16="http://schemas.microsoft.com/office/drawing/2014/main" id="{2E65E1CA-D213-9B99-43B1-54C5B22D91AE}"/>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5" name="Rectangle 6">
            <a:extLst>
              <a:ext uri="{FF2B5EF4-FFF2-40B4-BE49-F238E27FC236}">
                <a16:creationId xmlns:a16="http://schemas.microsoft.com/office/drawing/2014/main" id="{369DFB7C-6A37-9A3D-3FCB-D3698900C899}"/>
              </a:ext>
            </a:extLst>
          </p:cNvPr>
          <p:cNvSpPr>
            <a:spLocks noGrp="1" noChangeArrowheads="1"/>
          </p:cNvSpPr>
          <p:nvPr>
            <p:ph type="sldNum" sz="quarter" idx="12"/>
          </p:nvPr>
        </p:nvSpPr>
        <p:spPr>
          <a:ln/>
        </p:spPr>
        <p:txBody>
          <a:bodyPr/>
          <a:lstStyle>
            <a:lvl1pPr>
              <a:defRPr/>
            </a:lvl1pPr>
          </a:lstStyle>
          <a:p>
            <a:pPr>
              <a:defRPr/>
            </a:pPr>
            <a:fld id="{705E38D2-354D-4C3A-AC1E-FCB1027B0157}" type="slidenum">
              <a:rPr lang="en-GB" altLang="en-US"/>
              <a:pPr>
                <a:defRPr/>
              </a:pPr>
              <a:t>‹#›</a:t>
            </a:fld>
            <a:endParaRPr lang="en-GB" altLang="en-US"/>
          </a:p>
        </p:txBody>
      </p:sp>
    </p:spTree>
    <p:extLst>
      <p:ext uri="{BB962C8B-B14F-4D97-AF65-F5344CB8AC3E}">
        <p14:creationId xmlns:p14="http://schemas.microsoft.com/office/powerpoint/2010/main" val="24030963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D3320964-D185-F518-AFDD-2E98E3A69398}"/>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3" name="Rectangle 5">
            <a:extLst>
              <a:ext uri="{FF2B5EF4-FFF2-40B4-BE49-F238E27FC236}">
                <a16:creationId xmlns:a16="http://schemas.microsoft.com/office/drawing/2014/main" id="{78D459FA-8717-7A57-423F-59F0BEE51196}"/>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4" name="Rectangle 6">
            <a:extLst>
              <a:ext uri="{FF2B5EF4-FFF2-40B4-BE49-F238E27FC236}">
                <a16:creationId xmlns:a16="http://schemas.microsoft.com/office/drawing/2014/main" id="{279A50FE-F850-2F15-46DD-17748B7DC95C}"/>
              </a:ext>
            </a:extLst>
          </p:cNvPr>
          <p:cNvSpPr>
            <a:spLocks noGrp="1" noChangeArrowheads="1"/>
          </p:cNvSpPr>
          <p:nvPr>
            <p:ph type="sldNum" sz="quarter" idx="12"/>
          </p:nvPr>
        </p:nvSpPr>
        <p:spPr>
          <a:ln/>
        </p:spPr>
        <p:txBody>
          <a:bodyPr/>
          <a:lstStyle>
            <a:lvl1pPr>
              <a:defRPr/>
            </a:lvl1pPr>
          </a:lstStyle>
          <a:p>
            <a:pPr>
              <a:defRPr/>
            </a:pPr>
            <a:fld id="{A8FDCACA-5E62-4B32-B6E0-C1BC2E132710}" type="slidenum">
              <a:rPr lang="en-GB" altLang="en-US"/>
              <a:pPr>
                <a:defRPr/>
              </a:pPr>
              <a:t>‹#›</a:t>
            </a:fld>
            <a:endParaRPr lang="en-GB" altLang="en-US"/>
          </a:p>
        </p:txBody>
      </p:sp>
    </p:spTree>
    <p:extLst>
      <p:ext uri="{BB962C8B-B14F-4D97-AF65-F5344CB8AC3E}">
        <p14:creationId xmlns:p14="http://schemas.microsoft.com/office/powerpoint/2010/main" val="17880973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a:extLst>
              <a:ext uri="{FF2B5EF4-FFF2-40B4-BE49-F238E27FC236}">
                <a16:creationId xmlns:a16="http://schemas.microsoft.com/office/drawing/2014/main" id="{571C43DC-0732-2DB8-62F3-39F978DBC338}"/>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486795EF-548B-D153-CAB6-3DE999189BE4}"/>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9E3C5257-212D-F775-D336-20A32E686832}"/>
              </a:ext>
            </a:extLst>
          </p:cNvPr>
          <p:cNvSpPr>
            <a:spLocks noGrp="1" noChangeArrowheads="1"/>
          </p:cNvSpPr>
          <p:nvPr>
            <p:ph type="sldNum" sz="quarter" idx="12"/>
          </p:nvPr>
        </p:nvSpPr>
        <p:spPr>
          <a:ln/>
        </p:spPr>
        <p:txBody>
          <a:bodyPr/>
          <a:lstStyle>
            <a:lvl1pPr>
              <a:defRPr/>
            </a:lvl1pPr>
          </a:lstStyle>
          <a:p>
            <a:pPr>
              <a:defRPr/>
            </a:pPr>
            <a:fld id="{7BA0A886-0FF6-45D3-8937-AB1052C2F4BC}" type="slidenum">
              <a:rPr lang="en-GB" altLang="en-US"/>
              <a:pPr>
                <a:defRPr/>
              </a:pPr>
              <a:t>‹#›</a:t>
            </a:fld>
            <a:endParaRPr lang="en-GB" altLang="en-US"/>
          </a:p>
        </p:txBody>
      </p:sp>
    </p:spTree>
    <p:extLst>
      <p:ext uri="{BB962C8B-B14F-4D97-AF65-F5344CB8AC3E}">
        <p14:creationId xmlns:p14="http://schemas.microsoft.com/office/powerpoint/2010/main" val="26181905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a:extLst>
              <a:ext uri="{FF2B5EF4-FFF2-40B4-BE49-F238E27FC236}">
                <a16:creationId xmlns:a16="http://schemas.microsoft.com/office/drawing/2014/main" id="{AEF05EDE-F9FF-4789-CD9E-CAA40DF80233}"/>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B683E98B-F8E4-DAB7-8B3B-8B8BB139058B}"/>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77F03441-3694-C5B1-C6F8-3952E14146F2}"/>
              </a:ext>
            </a:extLst>
          </p:cNvPr>
          <p:cNvSpPr>
            <a:spLocks noGrp="1" noChangeArrowheads="1"/>
          </p:cNvSpPr>
          <p:nvPr>
            <p:ph type="sldNum" sz="quarter" idx="12"/>
          </p:nvPr>
        </p:nvSpPr>
        <p:spPr>
          <a:ln/>
        </p:spPr>
        <p:txBody>
          <a:bodyPr/>
          <a:lstStyle>
            <a:lvl1pPr>
              <a:defRPr/>
            </a:lvl1pPr>
          </a:lstStyle>
          <a:p>
            <a:pPr>
              <a:defRPr/>
            </a:pPr>
            <a:fld id="{979EF86C-4815-4692-A4A1-4CB5F3281AE5}" type="slidenum">
              <a:rPr lang="en-GB" altLang="en-US"/>
              <a:pPr>
                <a:defRPr/>
              </a:pPr>
              <a:t>‹#›</a:t>
            </a:fld>
            <a:endParaRPr lang="en-GB" altLang="en-US"/>
          </a:p>
        </p:txBody>
      </p:sp>
    </p:spTree>
    <p:extLst>
      <p:ext uri="{BB962C8B-B14F-4D97-AF65-F5344CB8AC3E}">
        <p14:creationId xmlns:p14="http://schemas.microsoft.com/office/powerpoint/2010/main" val="38795374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6746C592-CEBA-DDED-ADE6-1AB890491EB4}"/>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104E2A56-79E1-AB2C-C730-72EEA8DA132D}"/>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72EEF002-82F9-29E1-D354-0906F6FBEAB7}"/>
              </a:ext>
            </a:extLst>
          </p:cNvPr>
          <p:cNvSpPr>
            <a:spLocks noGrp="1" noChangeArrowheads="1"/>
          </p:cNvSpPr>
          <p:nvPr>
            <p:ph type="sldNum" sz="quarter" idx="12"/>
          </p:nvPr>
        </p:nvSpPr>
        <p:spPr>
          <a:ln/>
        </p:spPr>
        <p:txBody>
          <a:bodyPr/>
          <a:lstStyle>
            <a:lvl1pPr>
              <a:defRPr/>
            </a:lvl1pPr>
          </a:lstStyle>
          <a:p>
            <a:pPr>
              <a:defRPr/>
            </a:pPr>
            <a:fld id="{FC9DC3F6-AF4A-42ED-A460-C86EBB3AD463}" type="slidenum">
              <a:rPr lang="en-GB" altLang="en-US"/>
              <a:pPr>
                <a:defRPr/>
              </a:pPr>
              <a:t>‹#›</a:t>
            </a:fld>
            <a:endParaRPr lang="en-GB" altLang="en-US"/>
          </a:p>
        </p:txBody>
      </p:sp>
    </p:spTree>
    <p:extLst>
      <p:ext uri="{BB962C8B-B14F-4D97-AF65-F5344CB8AC3E}">
        <p14:creationId xmlns:p14="http://schemas.microsoft.com/office/powerpoint/2010/main" val="117157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A7446651-E449-FC9C-2F62-E1C97FA0E0C0}"/>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266A65D3-B829-CE67-49FD-72A28A43F6D3}"/>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465ED49D-EDD2-0A07-A27C-D7F6E18C6C51}"/>
              </a:ext>
            </a:extLst>
          </p:cNvPr>
          <p:cNvSpPr>
            <a:spLocks noGrp="1" noChangeArrowheads="1"/>
          </p:cNvSpPr>
          <p:nvPr>
            <p:ph type="sldNum" sz="quarter" idx="12"/>
          </p:nvPr>
        </p:nvSpPr>
        <p:spPr>
          <a:ln/>
        </p:spPr>
        <p:txBody>
          <a:bodyPr/>
          <a:lstStyle>
            <a:lvl1pPr>
              <a:defRPr/>
            </a:lvl1pPr>
          </a:lstStyle>
          <a:p>
            <a:pPr>
              <a:defRPr/>
            </a:pPr>
            <a:fld id="{3EB04C8B-FC6B-4E19-A57F-9BCFD717B752}" type="slidenum">
              <a:rPr lang="en-GB" altLang="en-US"/>
              <a:pPr>
                <a:defRPr/>
              </a:pPr>
              <a:t>‹#›</a:t>
            </a:fld>
            <a:endParaRPr lang="en-GB" altLang="en-US"/>
          </a:p>
        </p:txBody>
      </p:sp>
    </p:spTree>
    <p:extLst>
      <p:ext uri="{BB962C8B-B14F-4D97-AF65-F5344CB8AC3E}">
        <p14:creationId xmlns:p14="http://schemas.microsoft.com/office/powerpoint/2010/main" val="27983293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en-GB"/>
          </a:p>
        </p:txBody>
      </p:sp>
      <p:sp>
        <p:nvSpPr>
          <p:cNvPr id="3" name="Table Placeholder 2"/>
          <p:cNvSpPr>
            <a:spLocks noGrp="1"/>
          </p:cNvSpPr>
          <p:nvPr>
            <p:ph type="tbl" idx="1"/>
          </p:nvPr>
        </p:nvSpPr>
        <p:spPr>
          <a:xfrm>
            <a:off x="457200" y="1600200"/>
            <a:ext cx="8229600" cy="4525963"/>
          </a:xfrm>
        </p:spPr>
        <p:txBody>
          <a:bodyPr/>
          <a:lstStyle/>
          <a:p>
            <a:pPr lvl="0"/>
            <a:endParaRPr lang="en-GB" noProof="0"/>
          </a:p>
        </p:txBody>
      </p:sp>
      <p:sp>
        <p:nvSpPr>
          <p:cNvPr id="4" name="Rectangle 4">
            <a:extLst>
              <a:ext uri="{FF2B5EF4-FFF2-40B4-BE49-F238E27FC236}">
                <a16:creationId xmlns:a16="http://schemas.microsoft.com/office/drawing/2014/main" id="{B71D9DD7-DD12-BD73-9CEE-0823AF3FE3DD}"/>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AEE71FFE-E558-69BD-DCCC-EBEDAA2D3B95}"/>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459F0CC7-F045-83C9-F0F0-ABECF301BF58}"/>
              </a:ext>
            </a:extLst>
          </p:cNvPr>
          <p:cNvSpPr>
            <a:spLocks noGrp="1" noChangeArrowheads="1"/>
          </p:cNvSpPr>
          <p:nvPr>
            <p:ph type="sldNum" sz="quarter" idx="12"/>
          </p:nvPr>
        </p:nvSpPr>
        <p:spPr>
          <a:ln/>
        </p:spPr>
        <p:txBody>
          <a:bodyPr/>
          <a:lstStyle>
            <a:lvl1pPr>
              <a:defRPr/>
            </a:lvl1pPr>
          </a:lstStyle>
          <a:p>
            <a:pPr>
              <a:defRPr/>
            </a:pPr>
            <a:fld id="{D37EA6E4-7ABF-4D44-A51D-2D686E951A71}" type="slidenum">
              <a:rPr lang="en-GB" altLang="en-US"/>
              <a:pPr>
                <a:defRPr/>
              </a:pPr>
              <a:t>‹#›</a:t>
            </a:fld>
            <a:endParaRPr lang="en-GB" altLang="en-US"/>
          </a:p>
        </p:txBody>
      </p:sp>
    </p:spTree>
    <p:extLst>
      <p:ext uri="{BB962C8B-B14F-4D97-AF65-F5344CB8AC3E}">
        <p14:creationId xmlns:p14="http://schemas.microsoft.com/office/powerpoint/2010/main" val="2937571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6DB96F4B-8CB5-95D2-1A53-BDC4F3F621DA}"/>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a:extLst>
              <a:ext uri="{FF2B5EF4-FFF2-40B4-BE49-F238E27FC236}">
                <a16:creationId xmlns:a16="http://schemas.microsoft.com/office/drawing/2014/main" id="{D8219AC5-03DA-FC0B-2DE3-9585995F6C71}"/>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a:extLst>
              <a:ext uri="{FF2B5EF4-FFF2-40B4-BE49-F238E27FC236}">
                <a16:creationId xmlns:a16="http://schemas.microsoft.com/office/drawing/2014/main" id="{38F79BDE-F527-1ABF-66A2-6AB7FE6184E9}"/>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l" eaLnBrk="1" hangingPunct="1">
              <a:defRPr sz="1400"/>
            </a:lvl1pPr>
          </a:lstStyle>
          <a:p>
            <a:pPr>
              <a:defRPr/>
            </a:pPr>
            <a:endParaRPr lang="en-GB" altLang="en-US"/>
          </a:p>
        </p:txBody>
      </p:sp>
      <p:sp>
        <p:nvSpPr>
          <p:cNvPr id="1029" name="Rectangle 5">
            <a:extLst>
              <a:ext uri="{FF2B5EF4-FFF2-40B4-BE49-F238E27FC236}">
                <a16:creationId xmlns:a16="http://schemas.microsoft.com/office/drawing/2014/main" id="{92DFF894-B012-E4A9-2CCC-FB12D6E81B49}"/>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pPr>
              <a:defRPr/>
            </a:pPr>
            <a:endParaRPr lang="en-GB" altLang="en-US"/>
          </a:p>
        </p:txBody>
      </p:sp>
      <p:sp>
        <p:nvSpPr>
          <p:cNvPr id="1030" name="Rectangle 6">
            <a:extLst>
              <a:ext uri="{FF2B5EF4-FFF2-40B4-BE49-F238E27FC236}">
                <a16:creationId xmlns:a16="http://schemas.microsoft.com/office/drawing/2014/main" id="{75A37C5C-8E83-F4CA-08F2-E9E6529CA5E1}"/>
              </a:ext>
            </a:extLst>
          </p:cNvPr>
          <p:cNvSpPr>
            <a:spLocks noGrp="1" noChangeArrowheads="1"/>
          </p:cNvSpPr>
          <p:nvPr>
            <p:ph type="sldNum" sz="quarter" idx="4"/>
          </p:nvPr>
        </p:nvSpPr>
        <p:spPr bwMode="auto">
          <a:xfrm>
            <a:off x="6553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smtClean="0"/>
            </a:lvl1pPr>
          </a:lstStyle>
          <a:p>
            <a:pPr>
              <a:defRPr/>
            </a:pPr>
            <a:fld id="{897876DF-5AD6-4638-B88B-BE8735E066D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hyperlink" Target="https://www.sprowstonjunior.norfolk.sch.uk/" TargetMode="External"/><Relationship Id="rId4" Type="http://schemas.openxmlformats.org/officeDocument/2006/relationships/image" Target="../media/image3.wmf"/></Relationships>
</file>

<file path=ppt/slides/_rels/slide2.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42.xml"/><Relationship Id="rId3" Type="http://schemas.openxmlformats.org/officeDocument/2006/relationships/image" Target="../media/image3.wmf"/><Relationship Id="rId7" Type="http://schemas.openxmlformats.org/officeDocument/2006/relationships/slide" Target="slide9.xml"/><Relationship Id="rId12" Type="http://schemas.openxmlformats.org/officeDocument/2006/relationships/slide" Target="slide41.xml"/><Relationship Id="rId2" Type="http://schemas.openxmlformats.org/officeDocument/2006/relationships/image" Target="../media/image5.png"/><Relationship Id="rId16"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 Target="slide8.xml"/><Relationship Id="rId11" Type="http://schemas.openxmlformats.org/officeDocument/2006/relationships/slide" Target="slide27.xml"/><Relationship Id="rId5" Type="http://schemas.openxmlformats.org/officeDocument/2006/relationships/slide" Target="slide4.xml"/><Relationship Id="rId15" Type="http://schemas.openxmlformats.org/officeDocument/2006/relationships/slide" Target="slide47.xml"/><Relationship Id="rId10" Type="http://schemas.openxmlformats.org/officeDocument/2006/relationships/slide" Target="slide14.xml"/><Relationship Id="rId4" Type="http://schemas.openxmlformats.org/officeDocument/2006/relationships/slide" Target="slide3.xml"/><Relationship Id="rId9" Type="http://schemas.openxmlformats.org/officeDocument/2006/relationships/slide" Target="slide13.xml"/><Relationship Id="rId14" Type="http://schemas.openxmlformats.org/officeDocument/2006/relationships/slide" Target="slide43.xml"/></Relationships>
</file>

<file path=ppt/slides/_rels/slide3.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hyperlink" Target="https://www.gov.uk/government/publications/send-code-of-practice-0-to-25" TargetMode="Externa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slide" Target="slide2.xml"/></Relationships>
</file>

<file path=ppt/slides/_rels/slide4.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slide" Target="slide6.xml"/><Relationship Id="rId7" Type="http://schemas.openxmlformats.org/officeDocument/2006/relationships/image" Target="../media/image3.wmf"/><Relationship Id="rId2" Type="http://schemas.openxmlformats.org/officeDocument/2006/relationships/slide" Target="slide5.xml"/><Relationship Id="rId1" Type="http://schemas.openxmlformats.org/officeDocument/2006/relationships/slideLayout" Target="../slideLayouts/slideLayout2.xml"/><Relationship Id="rId6" Type="http://schemas.openxmlformats.org/officeDocument/2006/relationships/hyperlink" Target="https://www.sprowstonjunior.norfolk.sch.uk/page/?title=Policies&amp;pid=20" TargetMode="External"/><Relationship Id="rId5" Type="http://schemas.openxmlformats.org/officeDocument/2006/relationships/slide" Target="slide37.xml"/><Relationship Id="rId4" Type="http://schemas.openxmlformats.org/officeDocument/2006/relationships/hyperlink" Target="https://www.sprowstonjunior.norfolk.sch.uk/page/?title=Inclusion%2FSEN&amp;pid=24" TargetMode="External"/><Relationship Id="rId9"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 Id="rId6" Type="http://schemas.openxmlformats.org/officeDocument/2006/relationships/image" Target="../media/image6.jpeg"/><Relationship Id="rId5" Type="http://schemas.openxmlformats.org/officeDocument/2006/relationships/slide" Target="slide2.xml"/><Relationship Id="rId4" Type="http://schemas.openxmlformats.org/officeDocument/2006/relationships/image" Target="../media/image3.wmf"/></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3.wmf"/><Relationship Id="rId1" Type="http://schemas.openxmlformats.org/officeDocument/2006/relationships/slideLayout" Target="../slideLayouts/slideLayout6.xml"/><Relationship Id="rId5" Type="http://schemas.openxmlformats.org/officeDocument/2006/relationships/image" Target="../media/image9.png"/><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0.png"/><Relationship Id="rId1" Type="http://schemas.openxmlformats.org/officeDocument/2006/relationships/slideLayout" Target="../slideLayouts/slideLayout6.xml"/><Relationship Id="rId5" Type="http://schemas.openxmlformats.org/officeDocument/2006/relationships/image" Target="../media/image3.wmf"/><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3.wmf"/><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3.wmf"/><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3.wmf"/><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oleObject" Target="../embeddings/oleObject1.bin"/><Relationship Id="rId4" Type="http://schemas.openxmlformats.org/officeDocument/2006/relationships/image" Target="../media/image3.wmf"/></Relationships>
</file>

<file path=ppt/slides/_rels/slide12.xml.rels><?xml version="1.0" encoding="UTF-8" standalone="yes"?>
<Relationships xmlns="http://schemas.openxmlformats.org/package/2006/relationships"><Relationship Id="rId3" Type="http://schemas.openxmlformats.org/officeDocument/2006/relationships/slide" Target="slide2.xml"/><Relationship Id="rId7" Type="http://schemas.openxmlformats.org/officeDocument/2006/relationships/image" Target="../media/image13.emf"/><Relationship Id="rId2" Type="http://schemas.openxmlformats.org/officeDocument/2006/relationships/hyperlink" Target="https://www.gov.uk/government/collections/statistics-special-educational-needs-sen" TargetMode="External"/><Relationship Id="rId1" Type="http://schemas.openxmlformats.org/officeDocument/2006/relationships/slideLayout" Target="../slideLayouts/slideLayout2.xml"/><Relationship Id="rId6" Type="http://schemas.openxmlformats.org/officeDocument/2006/relationships/oleObject" Target="../embeddings/oleObject2.bin"/><Relationship Id="rId5" Type="http://schemas.openxmlformats.org/officeDocument/2006/relationships/image" Target="../media/image3.wmf"/><Relationship Id="rId4" Type="http://schemas.openxmlformats.org/officeDocument/2006/relationships/image" Target="../media/image6.jpeg"/></Relationships>
</file>

<file path=ppt/slides/_rels/slide13.xml.rels><?xml version="1.0" encoding="UTF-8" standalone="yes"?>
<Relationships xmlns="http://schemas.openxmlformats.org/package/2006/relationships"><Relationship Id="rId3" Type="http://schemas.openxmlformats.org/officeDocument/2006/relationships/hyperlink" Target="https://www.sprowstonjunior.norfolk.sch.uk/page/?title=Sprowston+SHIP&amp;pid=118" TargetMode="External"/><Relationship Id="rId2" Type="http://schemas.openxmlformats.org/officeDocument/2006/relationships/hyperlink" Target="https://www.norfolk.gov.uk/children-and-families/send-local-offer/education-and-training-0-25/schools/specialist-education/specialist-resource-bases-srbs" TargetMode="Externa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slide" Target="slide2.xml"/><Relationship Id="rId4" Type="http://schemas.openxmlformats.org/officeDocument/2006/relationships/image" Target="../media/image3.wmf"/></Relationships>
</file>

<file path=ppt/slides/_rels/slide14.xml.rels><?xml version="1.0" encoding="UTF-8" standalone="yes"?>
<Relationships xmlns="http://schemas.openxmlformats.org/package/2006/relationships"><Relationship Id="rId8" Type="http://schemas.openxmlformats.org/officeDocument/2006/relationships/slide" Target="slide23.xml"/><Relationship Id="rId13" Type="http://schemas.openxmlformats.org/officeDocument/2006/relationships/slide" Target="slide2.xml"/><Relationship Id="rId3" Type="http://schemas.openxmlformats.org/officeDocument/2006/relationships/slide" Target="slide16.xml"/><Relationship Id="rId7" Type="http://schemas.openxmlformats.org/officeDocument/2006/relationships/slide" Target="slide22.xml"/><Relationship Id="rId12" Type="http://schemas.openxmlformats.org/officeDocument/2006/relationships/image" Target="../media/image3.wmf"/><Relationship Id="rId2" Type="http://schemas.openxmlformats.org/officeDocument/2006/relationships/slide" Target="slide15.xml"/><Relationship Id="rId1" Type="http://schemas.openxmlformats.org/officeDocument/2006/relationships/slideLayout" Target="../slideLayouts/slideLayout2.xml"/><Relationship Id="rId6" Type="http://schemas.openxmlformats.org/officeDocument/2006/relationships/slide" Target="slide21.xml"/><Relationship Id="rId11" Type="http://schemas.openxmlformats.org/officeDocument/2006/relationships/slide" Target="slide26.xml"/><Relationship Id="rId5" Type="http://schemas.openxmlformats.org/officeDocument/2006/relationships/slide" Target="slide18.xml"/><Relationship Id="rId10" Type="http://schemas.openxmlformats.org/officeDocument/2006/relationships/slide" Target="slide19.xml"/><Relationship Id="rId4" Type="http://schemas.openxmlformats.org/officeDocument/2006/relationships/slide" Target="slide17.xml"/><Relationship Id="rId9" Type="http://schemas.openxmlformats.org/officeDocument/2006/relationships/slide" Target="slide24.xml"/><Relationship Id="rId14" Type="http://schemas.openxmlformats.org/officeDocument/2006/relationships/image" Target="../media/image6.jpeg"/></Relationships>
</file>

<file path=ppt/slides/_rels/slide15.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hyperlink" Target="https://www.sprowstonjunior.norfolk.sch.uk/page/?title=Policies&amp;pid=20" TargetMode="Externa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slide" Target="slide2.xml"/></Relationships>
</file>

<file path=ppt/slides/_rels/slide16.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14.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slide" Target="slide2.xml"/></Relationships>
</file>

<file path=ppt/slides/_rels/slide17.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15.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slide" Target="slide2.xml"/></Relationships>
</file>

<file path=ppt/slides/_rels/slide1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3.wmf"/><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9.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slide" Target="slide22.xml"/><Relationship Id="rId7" Type="http://schemas.openxmlformats.org/officeDocument/2006/relationships/image" Target="../media/image3.wmf"/><Relationship Id="rId2" Type="http://schemas.openxmlformats.org/officeDocument/2006/relationships/slide" Target="slide21.xml"/><Relationship Id="rId1" Type="http://schemas.openxmlformats.org/officeDocument/2006/relationships/slideLayout" Target="../slideLayouts/slideLayout7.xml"/><Relationship Id="rId6" Type="http://schemas.openxmlformats.org/officeDocument/2006/relationships/slide" Target="slide25.xml"/><Relationship Id="rId5" Type="http://schemas.openxmlformats.org/officeDocument/2006/relationships/slide" Target="slide24.xml"/><Relationship Id="rId10" Type="http://schemas.openxmlformats.org/officeDocument/2006/relationships/slide" Target="slide20.xml"/><Relationship Id="rId4" Type="http://schemas.openxmlformats.org/officeDocument/2006/relationships/slide" Target="slide23.xml"/><Relationship Id="rId9" Type="http://schemas.openxmlformats.org/officeDocument/2006/relationships/image" Target="../media/image6.jpeg"/></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3.wmf"/><Relationship Id="rId5" Type="http://schemas.openxmlformats.org/officeDocument/2006/relationships/image" Target="../media/image6.jpeg"/><Relationship Id="rId4" Type="http://schemas.openxmlformats.org/officeDocument/2006/relationships/slide" Target="slide2.xml"/></Relationships>
</file>

<file path=ppt/slides/_rels/slide2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18.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6.jpeg"/><Relationship Id="rId4" Type="http://schemas.openxmlformats.org/officeDocument/2006/relationships/slide" Target="slide2.xml"/></Relationships>
</file>

<file path=ppt/slides/_rels/slide22.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18.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6.jpeg"/><Relationship Id="rId4" Type="http://schemas.openxmlformats.org/officeDocument/2006/relationships/slide" Target="slide2.xml"/></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 Target="slide2.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wmf"/></Relationships>
</file>

<file path=ppt/slides/_rels/slide24.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18.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6.jpeg"/><Relationship Id="rId4" Type="http://schemas.openxmlformats.org/officeDocument/2006/relationships/slide" Target="slide2.xml"/></Relationships>
</file>

<file path=ppt/slides/_rels/slide2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3.wmf"/><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26.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hyperlink" Target="https://www.norfolk.gov.uk/children-and-families/send-local-offer/support-for-learning/education-health-and-care-ehc-plans" TargetMode="Externa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slide" Target="slide2.xml"/></Relationships>
</file>

<file path=ppt/slides/_rels/slide27.xml.rels><?xml version="1.0" encoding="UTF-8" standalone="yes"?>
<Relationships xmlns="http://schemas.openxmlformats.org/package/2006/relationships"><Relationship Id="rId8" Type="http://schemas.openxmlformats.org/officeDocument/2006/relationships/slide" Target="slide34.xml"/><Relationship Id="rId13" Type="http://schemas.openxmlformats.org/officeDocument/2006/relationships/image" Target="../media/image6.jpeg"/><Relationship Id="rId3" Type="http://schemas.openxmlformats.org/officeDocument/2006/relationships/slide" Target="slide29.xml"/><Relationship Id="rId7" Type="http://schemas.openxmlformats.org/officeDocument/2006/relationships/slide" Target="slide33.xml"/><Relationship Id="rId12" Type="http://schemas.openxmlformats.org/officeDocument/2006/relationships/slide" Target="slide2.xml"/><Relationship Id="rId2" Type="http://schemas.openxmlformats.org/officeDocument/2006/relationships/slide" Target="slide28.xml"/><Relationship Id="rId1" Type="http://schemas.openxmlformats.org/officeDocument/2006/relationships/slideLayout" Target="../slideLayouts/slideLayout2.xml"/><Relationship Id="rId6" Type="http://schemas.openxmlformats.org/officeDocument/2006/relationships/slide" Target="slide32.xml"/><Relationship Id="rId11" Type="http://schemas.openxmlformats.org/officeDocument/2006/relationships/image" Target="../media/image3.wmf"/><Relationship Id="rId5" Type="http://schemas.openxmlformats.org/officeDocument/2006/relationships/slide" Target="slide31.xml"/><Relationship Id="rId10" Type="http://schemas.openxmlformats.org/officeDocument/2006/relationships/slide" Target="slide36.xml"/><Relationship Id="rId4" Type="http://schemas.openxmlformats.org/officeDocument/2006/relationships/slide" Target="slide30.xml"/><Relationship Id="rId9" Type="http://schemas.openxmlformats.org/officeDocument/2006/relationships/slide" Target="slide35.xml"/></Relationships>
</file>

<file path=ppt/slides/_rels/slide28.xml.rels><?xml version="1.0" encoding="UTF-8" standalone="yes"?>
<Relationships xmlns="http://schemas.openxmlformats.org/package/2006/relationships"><Relationship Id="rId3" Type="http://schemas.openxmlformats.org/officeDocument/2006/relationships/hyperlink" Target="https://www.sprowstonjunior.norfolk.sch.uk/page/?title=Policies&amp;pid=20" TargetMode="External"/><Relationship Id="rId7" Type="http://schemas.openxmlformats.org/officeDocument/2006/relationships/image" Target="../media/image6.jpeg"/><Relationship Id="rId2" Type="http://schemas.openxmlformats.org/officeDocument/2006/relationships/hyperlink" Target="http://www.schools.norfolk.gov.uk/article/79254/Norfolk-Inclusive-Practice-Framework" TargetMode="External"/><Relationship Id="rId1" Type="http://schemas.openxmlformats.org/officeDocument/2006/relationships/slideLayout" Target="../slideLayouts/slideLayout2.xml"/><Relationship Id="rId6" Type="http://schemas.openxmlformats.org/officeDocument/2006/relationships/slide" Target="slide2.xml"/><Relationship Id="rId5" Type="http://schemas.openxmlformats.org/officeDocument/2006/relationships/image" Target="../media/image3.wmf"/><Relationship Id="rId4" Type="http://schemas.openxmlformats.org/officeDocument/2006/relationships/image" Target="../media/image19.png"/></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www.sprowstonjunior.norfolk.sch.uk/page/?title=Policies&amp;pid=20" TargetMode="Externa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slide" Target="slide2.xml"/><Relationship Id="rId4" Type="http://schemas.openxmlformats.org/officeDocument/2006/relationships/image" Target="../media/image3.wmf"/></Relationships>
</file>

<file path=ppt/slides/_rels/slide30.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slide" Target="slide37.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slide" Target="slide2.xml"/></Relationships>
</file>

<file path=ppt/slides/_rels/slide3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3.wmf"/><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32.xml.rels><?xml version="1.0" encoding="UTF-8" standalone="yes"?>
<Relationships xmlns="http://schemas.openxmlformats.org/package/2006/relationships"><Relationship Id="rId3" Type="http://schemas.openxmlformats.org/officeDocument/2006/relationships/slide" Target="slide37.xml"/><Relationship Id="rId2" Type="http://schemas.openxmlformats.org/officeDocument/2006/relationships/hyperlink" Target="http://www.schools.norfolk.gov.uk/article/79254/Norfolk-Inclusive-Practice-Framework" TargetMode="Externa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slide" Target="slide2.xml"/><Relationship Id="rId4" Type="http://schemas.openxmlformats.org/officeDocument/2006/relationships/image" Target="../media/image3.wmf"/></Relationships>
</file>

<file path=ppt/slides/_rels/slide3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3.wmf"/><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3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3.wmf"/><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 Target="slide2.xml"/><Relationship Id="rId1" Type="http://schemas.openxmlformats.org/officeDocument/2006/relationships/slideLayout" Target="../slideLayouts/slideLayout2.xml"/><Relationship Id="rId4" Type="http://schemas.openxmlformats.org/officeDocument/2006/relationships/image" Target="../media/image3.wmf"/></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 Target="slide2.xml"/><Relationship Id="rId1" Type="http://schemas.openxmlformats.org/officeDocument/2006/relationships/slideLayout" Target="../slideLayouts/slideLayout2.xml"/><Relationship Id="rId4" Type="http://schemas.openxmlformats.org/officeDocument/2006/relationships/image" Target="../media/image3.wmf"/></Relationships>
</file>

<file path=ppt/slides/_rels/slide3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 Target="slide39.xml"/><Relationship Id="rId1" Type="http://schemas.openxmlformats.org/officeDocument/2006/relationships/slideLayout" Target="../slideLayouts/slideLayout4.xml"/><Relationship Id="rId5" Type="http://schemas.openxmlformats.org/officeDocument/2006/relationships/image" Target="../media/image6.jpeg"/><Relationship Id="rId4" Type="http://schemas.openxmlformats.org/officeDocument/2006/relationships/slide" Target="slide2.xml"/></Relationships>
</file>

<file path=ppt/slides/_rels/slide3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 Target="slide39.xml"/><Relationship Id="rId1" Type="http://schemas.openxmlformats.org/officeDocument/2006/relationships/slideLayout" Target="../slideLayouts/slideLayout4.xml"/><Relationship Id="rId5" Type="http://schemas.openxmlformats.org/officeDocument/2006/relationships/image" Target="../media/image6.jpeg"/><Relationship Id="rId4" Type="http://schemas.openxmlformats.org/officeDocument/2006/relationships/slide" Target="slide2.xml"/></Relationships>
</file>

<file path=ppt/slides/_rels/slide39.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slide" Target="slide27.xml"/><Relationship Id="rId1" Type="http://schemas.openxmlformats.org/officeDocument/2006/relationships/slideLayout" Target="../slideLayouts/slideLayout4.xml"/><Relationship Id="rId5" Type="http://schemas.openxmlformats.org/officeDocument/2006/relationships/image" Target="../media/image6.jpeg"/><Relationship Id="rId4" Type="http://schemas.openxmlformats.org/officeDocument/2006/relationships/slide" Target="slide2.xml"/></Relationships>
</file>

<file path=ppt/slides/_rels/slide4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3.wmf"/><Relationship Id="rId1" Type="http://schemas.openxmlformats.org/officeDocument/2006/relationships/slideLayout" Target="../slideLayouts/slideLayout4.xml"/><Relationship Id="rId4" Type="http://schemas.openxmlformats.org/officeDocument/2006/relationships/image" Target="../media/image6.jpeg"/></Relationships>
</file>

<file path=ppt/slides/_rels/slide41.xml.rels><?xml version="1.0" encoding="UTF-8" standalone="yes"?>
<Relationships xmlns="http://schemas.openxmlformats.org/package/2006/relationships"><Relationship Id="rId3" Type="http://schemas.openxmlformats.org/officeDocument/2006/relationships/hyperlink" Target="https://communitydirectory.norfolk.gov.uk/Categories/49" TargetMode="External"/><Relationship Id="rId7" Type="http://schemas.openxmlformats.org/officeDocument/2006/relationships/image" Target="../media/image6.jpeg"/><Relationship Id="rId2" Type="http://schemas.openxmlformats.org/officeDocument/2006/relationships/hyperlink" Target="https://www.sprowstonjunior.norfolk.sch.uk/page/?title=Policies&amp;pid=20" TargetMode="External"/><Relationship Id="rId1" Type="http://schemas.openxmlformats.org/officeDocument/2006/relationships/slideLayout" Target="../slideLayouts/slideLayout2.xml"/><Relationship Id="rId6" Type="http://schemas.openxmlformats.org/officeDocument/2006/relationships/slide" Target="slide2.xml"/><Relationship Id="rId5" Type="http://schemas.openxmlformats.org/officeDocument/2006/relationships/image" Target="../media/image3.wmf"/><Relationship Id="rId4" Type="http://schemas.openxmlformats.org/officeDocument/2006/relationships/hyperlink" Target="https://www.sprowstonjunior.norfolk.sch.uk/news/?pid=3&amp;nid=1&amp;storyid=86"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s://sprowstoncommunityacademy.co.uk/learning/send" TargetMode="Externa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slide" Target="slide2.xml"/><Relationship Id="rId4" Type="http://schemas.openxmlformats.org/officeDocument/2006/relationships/image" Target="../media/image3.wmf"/></Relationships>
</file>

<file path=ppt/slides/_rels/slide43.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hyperlink" Target="https://www.norfolk.gov.uk/children-and-families/send-local-offer/local-offer-for-children-and-young-people" TargetMode="External"/><Relationship Id="rId7" Type="http://schemas.openxmlformats.org/officeDocument/2006/relationships/hyperlink" Target="https://www.norfolk.gov.uk/children-and-families/early-help-and-family-support" TargetMode="External"/><Relationship Id="rId2" Type="http://schemas.openxmlformats.org/officeDocument/2006/relationships/hyperlink" Target="https://www.norfolk.gov.uk/children-and-families/send-local-offer" TargetMode="External"/><Relationship Id="rId1" Type="http://schemas.openxmlformats.org/officeDocument/2006/relationships/slideLayout" Target="../slideLayouts/slideLayout2.xml"/><Relationship Id="rId6" Type="http://schemas.openxmlformats.org/officeDocument/2006/relationships/hyperlink" Target="https://www.justonenorfolk.nhs.uk/" TargetMode="External"/><Relationship Id="rId11" Type="http://schemas.openxmlformats.org/officeDocument/2006/relationships/image" Target="../media/image6.jpeg"/><Relationship Id="rId5" Type="http://schemas.openxmlformats.org/officeDocument/2006/relationships/hyperlink" Target="http://www.norfolksendpartnershipiass.org.uk/index.html" TargetMode="External"/><Relationship Id="rId10" Type="http://schemas.openxmlformats.org/officeDocument/2006/relationships/slide" Target="slide2.xml"/><Relationship Id="rId4" Type="http://schemas.openxmlformats.org/officeDocument/2006/relationships/hyperlink" Target="https://www.norfolk.gov.uk/children-and-families/send-local-offer/about-the-local-offer/news-views-and-reviews/news/newsletters" TargetMode="External"/><Relationship Id="rId9" Type="http://schemas.openxmlformats.org/officeDocument/2006/relationships/image" Target="../media/image3.wmf"/></Relationships>
</file>

<file path=ppt/slides/_rels/slide44.xml.rels><?xml version="1.0" encoding="UTF-8" standalone="yes"?>
<Relationships xmlns="http://schemas.openxmlformats.org/package/2006/relationships"><Relationship Id="rId8" Type="http://schemas.openxmlformats.org/officeDocument/2006/relationships/image" Target="../media/image3.wmf"/><Relationship Id="rId3" Type="http://schemas.openxmlformats.org/officeDocument/2006/relationships/hyperlink" Target="https://www.gov.uk/government/publications/supporting-pupils-at-school-with-medical-conditions--3" TargetMode="External"/><Relationship Id="rId7" Type="http://schemas.openxmlformats.org/officeDocument/2006/relationships/image" Target="../media/image22.jpeg"/><Relationship Id="rId2" Type="http://schemas.openxmlformats.org/officeDocument/2006/relationships/hyperlink" Target="https://www.gov.uk/government/publications/send-code-of-practice-0-to-25" TargetMode="External"/><Relationship Id="rId1" Type="http://schemas.openxmlformats.org/officeDocument/2006/relationships/slideLayout" Target="../slideLayouts/slideLayout2.xml"/><Relationship Id="rId6" Type="http://schemas.openxmlformats.org/officeDocument/2006/relationships/hyperlink" Target="https://www.sprowstonjunior.norfolk.sch.uk/page/?title=Ofsted+Report&amp;pid=14" TargetMode="External"/><Relationship Id="rId5" Type="http://schemas.openxmlformats.org/officeDocument/2006/relationships/hyperlink" Target="https://www.sprowstonjunior.norfolk.sch.uk/page/?title=Policies&amp;pid=20" TargetMode="External"/><Relationship Id="rId10" Type="http://schemas.openxmlformats.org/officeDocument/2006/relationships/image" Target="../media/image6.jpeg"/><Relationship Id="rId4" Type="http://schemas.openxmlformats.org/officeDocument/2006/relationships/hyperlink" Target="https://www.sprowstonjunior.norfolk.sch.uk/page/?title=Help+Your+Child&amp;pid=35" TargetMode="External"/><Relationship Id="rId9" Type="http://schemas.openxmlformats.org/officeDocument/2006/relationships/slide" Target="slide2.xml"/></Relationships>
</file>

<file path=ppt/slides/_rels/slide45.xml.rels><?xml version="1.0" encoding="UTF-8" standalone="yes"?>
<Relationships xmlns="http://schemas.openxmlformats.org/package/2006/relationships"><Relationship Id="rId8" Type="http://schemas.openxmlformats.org/officeDocument/2006/relationships/hyperlink" Target="https://www.norfolk.gov.uk/education-and-learning/schools/virtual-school-sensory-support" TargetMode="External"/><Relationship Id="rId3" Type="http://schemas.openxmlformats.org/officeDocument/2006/relationships/hyperlink" Target="http://www.benjaminfoundation.co.uk/" TargetMode="External"/><Relationship Id="rId7" Type="http://schemas.openxmlformats.org/officeDocument/2006/relationships/hyperlink" Target="https://www.norfolk.gov.uk/children-and-families/send-local-offer/health-and-social-care/health/health-services-in-norfolk/speech-and-language-therapy-services" TargetMode="External"/><Relationship Id="rId12" Type="http://schemas.openxmlformats.org/officeDocument/2006/relationships/image" Target="../media/image6.jpeg"/><Relationship Id="rId2" Type="http://schemas.openxmlformats.org/officeDocument/2006/relationships/hyperlink" Target="http://www.autismeducationtrust.org.uk/" TargetMode="External"/><Relationship Id="rId1" Type="http://schemas.openxmlformats.org/officeDocument/2006/relationships/slideLayout" Target="../slideLayouts/slideLayout2.xml"/><Relationship Id="rId6" Type="http://schemas.openxmlformats.org/officeDocument/2006/relationships/hyperlink" Target="http://www.thedyslexia-spldtrust.org.uk/" TargetMode="External"/><Relationship Id="rId11" Type="http://schemas.openxmlformats.org/officeDocument/2006/relationships/slide" Target="slide2.xml"/><Relationship Id="rId5" Type="http://schemas.openxmlformats.org/officeDocument/2006/relationships/hyperlink" Target="http://www.downs-syndrome.org.uk/" TargetMode="External"/><Relationship Id="rId10" Type="http://schemas.openxmlformats.org/officeDocument/2006/relationships/image" Target="../media/image3.wmf"/><Relationship Id="rId4" Type="http://schemas.openxmlformats.org/officeDocument/2006/relationships/hyperlink" Target="http://www.norfolk.gov.uk/care-support-and-health/health-and-wellbeing/childrens-health-and-wellbeing/mental-health-camhs" TargetMode="External"/><Relationship Id="rId9" Type="http://schemas.openxmlformats.org/officeDocument/2006/relationships/image" Target="../media/image22.jpeg"/></Relationships>
</file>

<file path=ppt/slides/_rels/slide46.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hyperlink" Target="https://www.norfolk.gov.uk/children-and-families/send-local-offer" TargetMode="External"/><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6.jpeg"/><Relationship Id="rId4" Type="http://schemas.openxmlformats.org/officeDocument/2006/relationships/slide" Target="slide2.xml"/></Relationships>
</file>

<file path=ppt/slides/_rels/slide47.xml.rels><?xml version="1.0" encoding="UTF-8" standalone="yes"?>
<Relationships xmlns="http://schemas.openxmlformats.org/package/2006/relationships"><Relationship Id="rId3" Type="http://schemas.openxmlformats.org/officeDocument/2006/relationships/hyperlink" Target="mailto:office@sprowstonjunior.norfolk.sch.uk" TargetMode="External"/><Relationship Id="rId7" Type="http://schemas.openxmlformats.org/officeDocument/2006/relationships/image" Target="../media/image6.jpeg"/><Relationship Id="rId2" Type="http://schemas.openxmlformats.org/officeDocument/2006/relationships/hyperlink" Target="mailto:senco@sprowstonjunior.norfolk.sch.uk" TargetMode="External"/><Relationship Id="rId1" Type="http://schemas.openxmlformats.org/officeDocument/2006/relationships/slideLayout" Target="../slideLayouts/slideLayout2.xml"/><Relationship Id="rId6" Type="http://schemas.openxmlformats.org/officeDocument/2006/relationships/slide" Target="slide2.xml"/><Relationship Id="rId5" Type="http://schemas.openxmlformats.org/officeDocument/2006/relationships/image" Target="../media/image3.wmf"/><Relationship Id="rId4" Type="http://schemas.openxmlformats.org/officeDocument/2006/relationships/hyperlink" Target="https://www.sprowstonjunior.norfolk.sch.uk/page/?title=Policies&amp;pid=20" TargetMode="External"/></Relationships>
</file>

<file path=ppt/slides/_rels/slide48.x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hyperlink" Target="https://www.sprowstonjunior.norfolk.sch.uk/" TargetMode="Externa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6.jpeg"/><Relationship Id="rId4" Type="http://schemas.openxmlformats.org/officeDocument/2006/relationships/slide" Target="slid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7">
            <a:extLst>
              <a:ext uri="{FF2B5EF4-FFF2-40B4-BE49-F238E27FC236}">
                <a16:creationId xmlns:a16="http://schemas.microsoft.com/office/drawing/2014/main" id="{0CD6507E-F1B5-9854-14C9-B0EDA3D7A151}"/>
              </a:ext>
            </a:extLst>
          </p:cNvPr>
          <p:cNvSpPr>
            <a:spLocks noGrp="1" noChangeArrowheads="1"/>
          </p:cNvSpPr>
          <p:nvPr>
            <p:ph type="title"/>
          </p:nvPr>
        </p:nvSpPr>
        <p:spPr>
          <a:xfrm>
            <a:off x="468313" y="260350"/>
            <a:ext cx="8229600" cy="1143000"/>
          </a:xfrm>
        </p:spPr>
        <p:txBody>
          <a:bodyPr/>
          <a:lstStyle/>
          <a:p>
            <a:pPr eaLnBrk="1" hangingPunct="1"/>
            <a:r>
              <a:rPr lang="en-GB" altLang="en-US" sz="3600" b="1">
                <a:solidFill>
                  <a:schemeClr val="accent2"/>
                </a:solidFill>
              </a:rPr>
              <a:t>Welcome to the Sprowston Junior</a:t>
            </a:r>
            <a:br>
              <a:rPr lang="en-GB" altLang="en-US" sz="3600" b="1">
                <a:solidFill>
                  <a:schemeClr val="accent2"/>
                </a:solidFill>
              </a:rPr>
            </a:br>
            <a:r>
              <a:rPr lang="en-GB" altLang="en-US" sz="3600" b="1">
                <a:solidFill>
                  <a:schemeClr val="accent2"/>
                </a:solidFill>
              </a:rPr>
              <a:t>SEN Information Report 2026-2027</a:t>
            </a:r>
          </a:p>
        </p:txBody>
      </p:sp>
      <p:sp>
        <p:nvSpPr>
          <p:cNvPr id="3075" name="Rectangle 8">
            <a:extLst>
              <a:ext uri="{FF2B5EF4-FFF2-40B4-BE49-F238E27FC236}">
                <a16:creationId xmlns:a16="http://schemas.microsoft.com/office/drawing/2014/main" id="{EC4F7CBD-241E-110A-FE58-4B58E1F8CC6C}"/>
              </a:ext>
            </a:extLst>
          </p:cNvPr>
          <p:cNvSpPr>
            <a:spLocks noGrp="1" noChangeArrowheads="1"/>
          </p:cNvSpPr>
          <p:nvPr>
            <p:ph type="subTitle" idx="4294967295"/>
          </p:nvPr>
        </p:nvSpPr>
        <p:spPr>
          <a:xfrm>
            <a:off x="468313" y="2472821"/>
            <a:ext cx="8219213" cy="3713212"/>
          </a:xfrm>
        </p:spPr>
        <p:txBody>
          <a:bodyPr/>
          <a:lstStyle/>
          <a:p>
            <a:pPr marL="0" indent="0" algn="ctr" eaLnBrk="1" hangingPunct="1">
              <a:lnSpc>
                <a:spcPct val="80000"/>
              </a:lnSpc>
              <a:buFontTx/>
              <a:buNone/>
            </a:pPr>
            <a:endParaRPr lang="en-GB" altLang="en-US" sz="1800"/>
          </a:p>
          <a:p>
            <a:pPr marL="0" indent="0" algn="ctr" eaLnBrk="1" hangingPunct="1">
              <a:lnSpc>
                <a:spcPct val="80000"/>
              </a:lnSpc>
              <a:buFontTx/>
              <a:buNone/>
            </a:pPr>
            <a:r>
              <a:rPr lang="en-GB" altLang="en-US" sz="1800"/>
              <a:t>At Sprowston Junior School we believe in achievement for all, we are committed to working together with all members of our school community. We want all adults and children to participate in learning and we celebrate all members of our community.  We want to create an inclusive culture in our school and we aim to be more responsive to the diversity of children’s backgrounds, interests, experience, knowledge and skills, so that all pupils regardless of individual need make the best possible progress.</a:t>
            </a:r>
          </a:p>
          <a:p>
            <a:pPr marL="0" indent="0" algn="ctr" eaLnBrk="1" hangingPunct="1">
              <a:lnSpc>
                <a:spcPct val="80000"/>
              </a:lnSpc>
              <a:buFontTx/>
              <a:buNone/>
            </a:pPr>
            <a:r>
              <a:rPr lang="en-GB" altLang="en-US" sz="1800"/>
              <a:t>We value high quality teaching for all learners and actively monitor teaching and learning in the school. We aim to create a learning environment which is flexible enough to meet the needs of all members of our school community.  We monitor progress of all learners; staff continually assess, plan, do and review ensuring that progress and learning is taking place.  Our whole school system for monitoring progress includes regular pupil progress meetings.</a:t>
            </a:r>
          </a:p>
          <a:p>
            <a:pPr marL="0" indent="0" algn="ctr">
              <a:lnSpc>
                <a:spcPct val="80000"/>
              </a:lnSpc>
              <a:buNone/>
            </a:pPr>
            <a:r>
              <a:rPr lang="en-GB" altLang="en-US" sz="1800"/>
              <a:t>We are proud to have a Specialist Hub of Inclusive Practice (SHIP) as part of our school.</a:t>
            </a:r>
          </a:p>
        </p:txBody>
      </p:sp>
      <p:pic>
        <p:nvPicPr>
          <p:cNvPr id="3076" name="Picture 15">
            <a:extLst>
              <a:ext uri="{FF2B5EF4-FFF2-40B4-BE49-F238E27FC236}">
                <a16:creationId xmlns:a16="http://schemas.microsoft.com/office/drawing/2014/main" id="{0D1154D2-3964-AC75-AE9B-13814F5E81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413" y="1341438"/>
            <a:ext cx="4175125" cy="139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7" name="Picture 11">
            <a:extLst>
              <a:ext uri="{FF2B5EF4-FFF2-40B4-BE49-F238E27FC236}">
                <a16:creationId xmlns:a16="http://schemas.microsoft.com/office/drawing/2014/main" id="{0B1086F6-658F-39B5-ED8F-A6C8AE6EE4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4025" y="1341438"/>
            <a:ext cx="1873250" cy="14065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3078" name="Picture 14">
            <a:extLst>
              <a:ext uri="{FF2B5EF4-FFF2-40B4-BE49-F238E27FC236}">
                <a16:creationId xmlns:a16="http://schemas.microsoft.com/office/drawing/2014/main" id="{7F8FCB8F-5B63-C4C0-F1F9-A47351A6626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40650" y="6165850"/>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9" name="Picture 7" descr="C:\Users\lclark\Desktop\FOLDER\print\Sprowstonlogo.png">
            <a:hlinkClick r:id="rId5"/>
            <a:extLst>
              <a:ext uri="{FF2B5EF4-FFF2-40B4-BE49-F238E27FC236}">
                <a16:creationId xmlns:a16="http://schemas.microsoft.com/office/drawing/2014/main" id="{CAB46FD2-9BC2-DEB3-E96E-5BA3E47FE4C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0038" y="1341438"/>
            <a:ext cx="1387475" cy="137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4">
            <a:extLst>
              <a:ext uri="{FF2B5EF4-FFF2-40B4-BE49-F238E27FC236}">
                <a16:creationId xmlns:a16="http://schemas.microsoft.com/office/drawing/2014/main" id="{FB630F7E-B36A-2F6C-A88E-9BDBC23E8CA7}"/>
              </a:ext>
            </a:extLst>
          </p:cNvPr>
          <p:cNvSpPr>
            <a:spLocks noGrp="1" noChangeArrowheads="1"/>
          </p:cNvSpPr>
          <p:nvPr>
            <p:ph type="title"/>
          </p:nvPr>
        </p:nvSpPr>
        <p:spPr>
          <a:xfrm>
            <a:off x="468313" y="260350"/>
            <a:ext cx="8229600" cy="1143000"/>
          </a:xfrm>
        </p:spPr>
        <p:txBody>
          <a:bodyPr/>
          <a:lstStyle/>
          <a:p>
            <a:pPr eaLnBrk="1" hangingPunct="1"/>
            <a:r>
              <a:rPr lang="en-GB" altLang="en-US" sz="3600" b="1">
                <a:solidFill>
                  <a:schemeClr val="accent2"/>
                </a:solidFill>
              </a:rPr>
              <a:t>Report contents</a:t>
            </a:r>
            <a:br>
              <a:rPr lang="en-GB" altLang="en-US" sz="3600" b="1">
                <a:solidFill>
                  <a:schemeClr val="accent2"/>
                </a:solidFill>
              </a:rPr>
            </a:br>
            <a:endParaRPr lang="en-GB" altLang="en-US" sz="3600" b="1">
              <a:solidFill>
                <a:schemeClr val="accent2"/>
              </a:solidFill>
            </a:endParaRPr>
          </a:p>
        </p:txBody>
      </p:sp>
      <p:pic>
        <p:nvPicPr>
          <p:cNvPr id="4099" name="Picture 6427">
            <a:extLst>
              <a:ext uri="{FF2B5EF4-FFF2-40B4-BE49-F238E27FC236}">
                <a16:creationId xmlns:a16="http://schemas.microsoft.com/office/drawing/2014/main" id="{8B638C0A-A065-4B94-1FA0-16CF4942DE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7625" y="188913"/>
            <a:ext cx="1138238" cy="1138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0" name="Picture 17">
            <a:hlinkClick r:id="" action="ppaction://hlinkshowjump?jump=nextslide"/>
            <a:extLst>
              <a:ext uri="{FF2B5EF4-FFF2-40B4-BE49-F238E27FC236}">
                <a16:creationId xmlns:a16="http://schemas.microsoft.com/office/drawing/2014/main" id="{2AD59D59-1AA2-9680-1FD9-7FCEE8DCAF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6165850"/>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01" name="Rectangle 18">
            <a:extLst>
              <a:ext uri="{FF2B5EF4-FFF2-40B4-BE49-F238E27FC236}">
                <a16:creationId xmlns:a16="http://schemas.microsoft.com/office/drawing/2014/main" id="{8BCAD097-F073-D962-7709-18E7BDCE271B}"/>
              </a:ext>
            </a:extLst>
          </p:cNvPr>
          <p:cNvSpPr>
            <a:spLocks noChangeArrowheads="1"/>
          </p:cNvSpPr>
          <p:nvPr/>
        </p:nvSpPr>
        <p:spPr bwMode="auto">
          <a:xfrm>
            <a:off x="539750" y="1196975"/>
            <a:ext cx="8229600" cy="5173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r>
              <a:rPr lang="en-GB" altLang="en-US" sz="2000">
                <a:solidFill>
                  <a:schemeClr val="accent2"/>
                </a:solidFill>
                <a:hlinkClick r:id="rId4" action="ppaction://hlinksldjump"/>
              </a:rPr>
              <a:t>How do we identify when a child needs additional support? </a:t>
            </a:r>
            <a:endParaRPr lang="en-GB" altLang="en-US" sz="2000">
              <a:solidFill>
                <a:schemeClr val="accent2"/>
              </a:solidFill>
            </a:endParaRPr>
          </a:p>
          <a:p>
            <a:pPr eaLnBrk="1" hangingPunct="1"/>
            <a:r>
              <a:rPr lang="en-GB" altLang="en-US" sz="2000">
                <a:solidFill>
                  <a:schemeClr val="accent2"/>
                </a:solidFill>
                <a:hlinkClick r:id="rId5" action="ppaction://hlinksldjump"/>
              </a:rPr>
              <a:t>What is our approach to teaching learners with SEN-D?</a:t>
            </a:r>
            <a:endParaRPr lang="en-GB" altLang="en-US" sz="2000">
              <a:solidFill>
                <a:schemeClr val="accent2"/>
              </a:solidFill>
            </a:endParaRPr>
          </a:p>
          <a:p>
            <a:pPr eaLnBrk="1" hangingPunct="1"/>
            <a:r>
              <a:rPr lang="en-GB" altLang="en-US" sz="2000">
                <a:solidFill>
                  <a:schemeClr val="accent2"/>
                </a:solidFill>
                <a:hlinkClick r:id="rId6" action="ppaction://hlinksldjump"/>
              </a:rPr>
              <a:t>How do we identify the Special Educational Needs of pupils?</a:t>
            </a:r>
            <a:endParaRPr lang="en-GB" altLang="en-US" sz="2000">
              <a:solidFill>
                <a:schemeClr val="accent2"/>
              </a:solidFill>
            </a:endParaRPr>
          </a:p>
          <a:p>
            <a:pPr eaLnBrk="1" hangingPunct="1"/>
            <a:r>
              <a:rPr lang="en-GB" altLang="en-US" sz="2000">
                <a:solidFill>
                  <a:schemeClr val="accent2"/>
                </a:solidFill>
                <a:hlinkClick r:id="rId7" action="ppaction://hlinksldjump"/>
              </a:rPr>
              <a:t>What are the definitions of SEND?</a:t>
            </a:r>
            <a:endParaRPr lang="en-GB" altLang="en-US" sz="2000">
              <a:solidFill>
                <a:schemeClr val="accent2"/>
              </a:solidFill>
            </a:endParaRPr>
          </a:p>
          <a:p>
            <a:pPr eaLnBrk="1" hangingPunct="1"/>
            <a:r>
              <a:rPr lang="en-GB" altLang="en-US" sz="2000">
                <a:solidFill>
                  <a:schemeClr val="accent2"/>
                </a:solidFill>
                <a:hlinkClick r:id="rId8" action="ppaction://hlinksldjump"/>
              </a:rPr>
              <a:t>What is our SEN profile for 2026-2027?</a:t>
            </a:r>
            <a:endParaRPr lang="en-GB" altLang="en-US" sz="2000">
              <a:solidFill>
                <a:schemeClr val="accent2"/>
              </a:solidFill>
            </a:endParaRPr>
          </a:p>
          <a:p>
            <a:pPr eaLnBrk="1" hangingPunct="1"/>
            <a:r>
              <a:rPr lang="en-GB" altLang="en-US" sz="2000">
                <a:solidFill>
                  <a:schemeClr val="accent2"/>
                </a:solidFill>
                <a:hlinkClick r:id="rId9" action="ppaction://hlinksldjump"/>
              </a:rPr>
              <a:t>Sprowston Junior SHIP</a:t>
            </a:r>
            <a:endParaRPr lang="en-GB" altLang="en-US" sz="2000">
              <a:solidFill>
                <a:schemeClr val="accent2"/>
              </a:solidFill>
            </a:endParaRPr>
          </a:p>
          <a:p>
            <a:pPr eaLnBrk="1" hangingPunct="1"/>
            <a:r>
              <a:rPr lang="en-GB" altLang="en-US" sz="2000">
                <a:solidFill>
                  <a:schemeClr val="accent2"/>
                </a:solidFill>
                <a:hlinkClick r:id="rId10" action="ppaction://hlinksldjump"/>
              </a:rPr>
              <a:t>How do we support SEN-D learners?</a:t>
            </a:r>
            <a:endParaRPr lang="en-GB" altLang="en-US" sz="2000">
              <a:solidFill>
                <a:schemeClr val="accent2"/>
              </a:solidFill>
            </a:endParaRPr>
          </a:p>
          <a:p>
            <a:pPr eaLnBrk="1" hangingPunct="1"/>
            <a:r>
              <a:rPr lang="en-GB" altLang="en-US" sz="2000">
                <a:solidFill>
                  <a:schemeClr val="accent2"/>
                </a:solidFill>
                <a:hlinkClick r:id="rId11" action="ppaction://hlinksldjump"/>
              </a:rPr>
              <a:t>What are our roles and responsibilities?</a:t>
            </a:r>
            <a:endParaRPr lang="en-GB" altLang="en-US" sz="2000">
              <a:solidFill>
                <a:schemeClr val="accent2"/>
              </a:solidFill>
            </a:endParaRPr>
          </a:p>
          <a:p>
            <a:pPr eaLnBrk="1" hangingPunct="1"/>
            <a:r>
              <a:rPr lang="en-GB" altLang="en-US" sz="2000">
                <a:solidFill>
                  <a:schemeClr val="accent2"/>
                </a:solidFill>
                <a:hlinkClick r:id="rId12" action="ppaction://hlinksldjump"/>
              </a:rPr>
              <a:t>What opportunities do we provide for enrichment?</a:t>
            </a:r>
            <a:endParaRPr lang="en-GB" altLang="en-US" sz="2000">
              <a:solidFill>
                <a:schemeClr val="accent2"/>
              </a:solidFill>
            </a:endParaRPr>
          </a:p>
          <a:p>
            <a:pPr eaLnBrk="1" hangingPunct="1"/>
            <a:r>
              <a:rPr lang="en-GB" altLang="en-US" sz="2000">
                <a:solidFill>
                  <a:schemeClr val="accent2"/>
                </a:solidFill>
                <a:hlinkClick r:id="rId13" action="ppaction://hlinksldjump"/>
              </a:rPr>
              <a:t>How do we help children move to and from our school?</a:t>
            </a:r>
            <a:endParaRPr lang="en-GB" altLang="en-US" sz="2000">
              <a:solidFill>
                <a:schemeClr val="accent2"/>
              </a:solidFill>
            </a:endParaRPr>
          </a:p>
          <a:p>
            <a:pPr eaLnBrk="1" hangingPunct="1"/>
            <a:r>
              <a:rPr lang="en-GB" altLang="en-US" sz="2000">
                <a:solidFill>
                  <a:schemeClr val="accent2"/>
                </a:solidFill>
                <a:hlinkClick r:id="rId14" action="ppaction://hlinksldjump"/>
              </a:rPr>
              <a:t>Useful Links</a:t>
            </a:r>
            <a:endParaRPr lang="en-GB" altLang="en-US" sz="2000">
              <a:solidFill>
                <a:schemeClr val="accent2"/>
              </a:solidFill>
            </a:endParaRPr>
          </a:p>
          <a:p>
            <a:pPr eaLnBrk="1" hangingPunct="1"/>
            <a:r>
              <a:rPr lang="en-GB" altLang="en-US" sz="2000">
                <a:solidFill>
                  <a:schemeClr val="accent2"/>
                </a:solidFill>
                <a:hlinkClick r:id="rId15" action="ppaction://hlinksldjump"/>
              </a:rPr>
              <a:t>Contacts</a:t>
            </a:r>
            <a:endParaRPr lang="en-GB" altLang="en-US" sz="2000">
              <a:solidFill>
                <a:schemeClr val="accent2"/>
              </a:solidFill>
              <a:hlinkClick r:id="rId14" action="ppaction://hlinksldjump"/>
            </a:endParaRPr>
          </a:p>
          <a:p>
            <a:pPr eaLnBrk="1" hangingPunct="1"/>
            <a:endParaRPr lang="en-GB" altLang="en-US" sz="2000" b="1">
              <a:solidFill>
                <a:schemeClr val="accent2"/>
              </a:solidFill>
            </a:endParaRPr>
          </a:p>
        </p:txBody>
      </p:sp>
      <p:pic>
        <p:nvPicPr>
          <p:cNvPr id="4102" name="Picture 6" descr="C:\Users\lclark\Desktop\FOLDER\print\Sprowstonlogo.png">
            <a:extLst>
              <a:ext uri="{FF2B5EF4-FFF2-40B4-BE49-F238E27FC236}">
                <a16:creationId xmlns:a16="http://schemas.microsoft.com/office/drawing/2014/main" id="{F14A52AA-45BA-73C9-9780-8E7DC9717391}"/>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79388" y="188913"/>
            <a:ext cx="1079500" cy="100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AutoShape 4">
            <a:extLst>
              <a:ext uri="{FF2B5EF4-FFF2-40B4-BE49-F238E27FC236}">
                <a16:creationId xmlns:a16="http://schemas.microsoft.com/office/drawing/2014/main" id="{98385D7F-D643-FA26-8EC8-A56D90F7E4F9}"/>
              </a:ext>
            </a:extLst>
          </p:cNvPr>
          <p:cNvSpPr>
            <a:spLocks noChangeArrowheads="1"/>
          </p:cNvSpPr>
          <p:nvPr/>
        </p:nvSpPr>
        <p:spPr bwMode="auto">
          <a:xfrm>
            <a:off x="559932" y="2452638"/>
            <a:ext cx="8052981" cy="2644271"/>
          </a:xfrm>
          <a:prstGeom prst="wedgeRoundRectCallout">
            <a:avLst>
              <a:gd name="adj1" fmla="val 2366"/>
              <a:gd name="adj2" fmla="val -59949"/>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1800">
                <a:solidFill>
                  <a:schemeClr val="accent2"/>
                </a:solidFill>
              </a:rPr>
              <a:t>“A child or young person has SEN if they have a learning difficulty or disability which calls for special educational provision to be made for them.  A child of compulsory school age or a young person has a learning difficulty or disability if they:</a:t>
            </a:r>
          </a:p>
          <a:p>
            <a:pPr algn="ctr" eaLnBrk="1" hangingPunct="1">
              <a:spcBef>
                <a:spcPct val="0"/>
              </a:spcBef>
            </a:pPr>
            <a:r>
              <a:rPr lang="en-GB" altLang="en-US" sz="1800">
                <a:solidFill>
                  <a:schemeClr val="accent2"/>
                </a:solidFill>
              </a:rPr>
              <a:t>have a significantly greater difficulty in learning than the majority of others of the same age: or</a:t>
            </a:r>
          </a:p>
          <a:p>
            <a:pPr algn="ctr" eaLnBrk="1" hangingPunct="1">
              <a:spcBef>
                <a:spcPct val="0"/>
              </a:spcBef>
            </a:pPr>
            <a:r>
              <a:rPr lang="en-GB" altLang="en-US" sz="1800">
                <a:solidFill>
                  <a:schemeClr val="accent2"/>
                </a:solidFill>
              </a:rPr>
              <a:t>have a disability which prevents or hinders them from making use of educational facilities of a kind generally provided for others of the same age in mainstream schools or mainstream post-16 institutions.”</a:t>
            </a:r>
          </a:p>
          <a:p>
            <a:pPr algn="ctr" eaLnBrk="1" hangingPunct="1">
              <a:spcBef>
                <a:spcPct val="0"/>
              </a:spcBef>
              <a:buFontTx/>
              <a:buNone/>
            </a:pPr>
            <a:endParaRPr lang="en-GB" altLang="en-US" sz="1800">
              <a:solidFill>
                <a:schemeClr val="accent2"/>
              </a:solidFill>
            </a:endParaRPr>
          </a:p>
        </p:txBody>
      </p:sp>
      <p:sp>
        <p:nvSpPr>
          <p:cNvPr id="5122" name="Rectangle 2">
            <a:extLst>
              <a:ext uri="{FF2B5EF4-FFF2-40B4-BE49-F238E27FC236}">
                <a16:creationId xmlns:a16="http://schemas.microsoft.com/office/drawing/2014/main" id="{EBC58A37-7AA1-6A99-FA4F-2613073B7CC8}"/>
              </a:ext>
            </a:extLst>
          </p:cNvPr>
          <p:cNvSpPr>
            <a:spLocks noGrp="1" noChangeArrowheads="1"/>
          </p:cNvSpPr>
          <p:nvPr>
            <p:ph type="title"/>
          </p:nvPr>
        </p:nvSpPr>
        <p:spPr>
          <a:xfrm>
            <a:off x="457200" y="274638"/>
            <a:ext cx="8229600" cy="993775"/>
          </a:xfrm>
        </p:spPr>
        <p:txBody>
          <a:bodyPr/>
          <a:lstStyle/>
          <a:p>
            <a:pPr eaLnBrk="1" hangingPunct="1"/>
            <a:r>
              <a:rPr lang="en-GB" altLang="en-US" sz="3600" b="1">
                <a:solidFill>
                  <a:schemeClr val="accent2"/>
                </a:solidFill>
              </a:rPr>
              <a:t>How we identify SEND</a:t>
            </a:r>
          </a:p>
        </p:txBody>
      </p:sp>
      <p:sp>
        <p:nvSpPr>
          <p:cNvPr id="5123" name="Rectangle 3">
            <a:extLst>
              <a:ext uri="{FF2B5EF4-FFF2-40B4-BE49-F238E27FC236}">
                <a16:creationId xmlns:a16="http://schemas.microsoft.com/office/drawing/2014/main" id="{FC638B62-DB80-1F48-A271-F52E0E366EA8}"/>
              </a:ext>
            </a:extLst>
          </p:cNvPr>
          <p:cNvSpPr>
            <a:spLocks noGrp="1" noChangeArrowheads="1"/>
          </p:cNvSpPr>
          <p:nvPr>
            <p:ph type="body" idx="1"/>
          </p:nvPr>
        </p:nvSpPr>
        <p:spPr>
          <a:xfrm>
            <a:off x="468313" y="1268413"/>
            <a:ext cx="8229600" cy="5329237"/>
          </a:xfrm>
        </p:spPr>
        <p:txBody>
          <a:bodyPr/>
          <a:lstStyle/>
          <a:p>
            <a:pPr eaLnBrk="1" hangingPunct="1">
              <a:lnSpc>
                <a:spcPct val="90000"/>
              </a:lnSpc>
            </a:pPr>
            <a:r>
              <a:rPr lang="en-GB" altLang="en-US" sz="1800">
                <a:solidFill>
                  <a:schemeClr val="tx2"/>
                </a:solidFill>
              </a:rPr>
              <a:t>Some of our pupils may require additional support so that they can access the curriculum and make progress at their own level.</a:t>
            </a:r>
          </a:p>
          <a:p>
            <a:pPr eaLnBrk="1" hangingPunct="1">
              <a:lnSpc>
                <a:spcPct val="90000"/>
              </a:lnSpc>
            </a:pPr>
            <a:r>
              <a:rPr lang="en-GB" altLang="en-US" sz="1800"/>
              <a:t> At different times in their school career, a child or young person may have a special educational need.  The </a:t>
            </a:r>
            <a:r>
              <a:rPr lang="en-GB" altLang="en-US" sz="1800">
                <a:hlinkClick r:id="rId2"/>
              </a:rPr>
              <a:t>Code of Practice</a:t>
            </a:r>
            <a:r>
              <a:rPr lang="en-GB" altLang="en-US" sz="1800"/>
              <a:t> defines SEN as:</a:t>
            </a:r>
          </a:p>
          <a:p>
            <a:pPr eaLnBrk="1" hangingPunct="1">
              <a:lnSpc>
                <a:spcPct val="90000"/>
              </a:lnSpc>
            </a:pPr>
            <a:endParaRPr lang="en-GB" altLang="en-US" sz="1800"/>
          </a:p>
          <a:p>
            <a:pPr eaLnBrk="1" hangingPunct="1">
              <a:lnSpc>
                <a:spcPct val="90000"/>
              </a:lnSpc>
            </a:pPr>
            <a:endParaRPr lang="en-GB" altLang="en-US" sz="1800"/>
          </a:p>
          <a:p>
            <a:pPr eaLnBrk="1" hangingPunct="1">
              <a:lnSpc>
                <a:spcPct val="90000"/>
              </a:lnSpc>
            </a:pPr>
            <a:endParaRPr lang="en-GB" altLang="en-US" sz="1800"/>
          </a:p>
          <a:p>
            <a:pPr eaLnBrk="1" hangingPunct="1">
              <a:lnSpc>
                <a:spcPct val="90000"/>
              </a:lnSpc>
            </a:pPr>
            <a:endParaRPr lang="en-GB" altLang="en-US" sz="1800"/>
          </a:p>
          <a:p>
            <a:pPr eaLnBrk="1" hangingPunct="1">
              <a:lnSpc>
                <a:spcPct val="90000"/>
              </a:lnSpc>
            </a:pPr>
            <a:endParaRPr lang="en-GB" altLang="en-US" sz="1800"/>
          </a:p>
          <a:p>
            <a:pPr eaLnBrk="1" hangingPunct="1">
              <a:lnSpc>
                <a:spcPct val="90000"/>
              </a:lnSpc>
            </a:pPr>
            <a:endParaRPr lang="en-GB" altLang="en-US" sz="1800"/>
          </a:p>
          <a:p>
            <a:pPr eaLnBrk="1" hangingPunct="1">
              <a:lnSpc>
                <a:spcPct val="90000"/>
              </a:lnSpc>
            </a:pPr>
            <a:endParaRPr lang="en-GB" altLang="en-US" sz="1800"/>
          </a:p>
          <a:p>
            <a:pPr eaLnBrk="1" hangingPunct="1">
              <a:lnSpc>
                <a:spcPct val="90000"/>
              </a:lnSpc>
            </a:pPr>
            <a:endParaRPr lang="en-GB" altLang="en-US" sz="1800"/>
          </a:p>
          <a:p>
            <a:pPr eaLnBrk="1" hangingPunct="1">
              <a:lnSpc>
                <a:spcPct val="90000"/>
              </a:lnSpc>
            </a:pPr>
            <a:endParaRPr lang="en-GB" altLang="en-US" sz="1800"/>
          </a:p>
          <a:p>
            <a:pPr eaLnBrk="1" hangingPunct="1">
              <a:lnSpc>
                <a:spcPct val="90000"/>
              </a:lnSpc>
            </a:pPr>
            <a:r>
              <a:rPr lang="en-GB" altLang="en-US" sz="1800"/>
              <a:t>If a learner is identified as having SEN-D, we will work closely with the pupil and parents to provide provision that is ‘additional to or different from’ the normal differentiated curriculum, aiming to overcome the barrier to learning.</a:t>
            </a:r>
          </a:p>
          <a:p>
            <a:pPr>
              <a:lnSpc>
                <a:spcPct val="90000"/>
              </a:lnSpc>
            </a:pPr>
            <a:r>
              <a:rPr lang="en-GB" altLang="en-US" sz="1800"/>
              <a:t>Children will be recorded as receiving SEN Support unless they have an EHCP</a:t>
            </a:r>
          </a:p>
        </p:txBody>
      </p:sp>
      <p:pic>
        <p:nvPicPr>
          <p:cNvPr id="5125" name="Picture 6">
            <a:hlinkClick r:id="" action="ppaction://hlinkshowjump?jump=nextslide"/>
            <a:extLst>
              <a:ext uri="{FF2B5EF4-FFF2-40B4-BE49-F238E27FC236}">
                <a16:creationId xmlns:a16="http://schemas.microsoft.com/office/drawing/2014/main" id="{87D5E81E-6CA9-84DE-9B9B-D51FD55EA6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6165850"/>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6" name="Picture 7" descr="Image result for contents button">
            <a:hlinkClick r:id="rId4" action="ppaction://hlinksldjump"/>
            <a:extLst>
              <a:ext uri="{FF2B5EF4-FFF2-40B4-BE49-F238E27FC236}">
                <a16:creationId xmlns:a16="http://schemas.microsoft.com/office/drawing/2014/main" id="{D84E7734-7609-051A-0C03-E06AF375905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E2E5BC87-4DCC-667A-D85E-E6BA11B113B8}"/>
              </a:ext>
            </a:extLst>
          </p:cNvPr>
          <p:cNvSpPr>
            <a:spLocks noGrp="1" noChangeArrowheads="1"/>
          </p:cNvSpPr>
          <p:nvPr>
            <p:ph type="title"/>
          </p:nvPr>
        </p:nvSpPr>
        <p:spPr/>
        <p:txBody>
          <a:bodyPr/>
          <a:lstStyle/>
          <a:p>
            <a:pPr eaLnBrk="1" hangingPunct="1"/>
            <a:r>
              <a:rPr lang="en-GB" altLang="en-US" sz="3600" b="1">
                <a:solidFill>
                  <a:schemeClr val="accent2"/>
                </a:solidFill>
              </a:rPr>
              <a:t>  Our Approach to Teaching Learners with SEN-D</a:t>
            </a:r>
          </a:p>
        </p:txBody>
      </p:sp>
      <p:sp>
        <p:nvSpPr>
          <p:cNvPr id="6147" name="Rectangle 3">
            <a:extLst>
              <a:ext uri="{FF2B5EF4-FFF2-40B4-BE49-F238E27FC236}">
                <a16:creationId xmlns:a16="http://schemas.microsoft.com/office/drawing/2014/main" id="{23476F55-353A-77CC-6D36-A293796375AA}"/>
              </a:ext>
            </a:extLst>
          </p:cNvPr>
          <p:cNvSpPr>
            <a:spLocks noGrp="1" noChangeArrowheads="1"/>
          </p:cNvSpPr>
          <p:nvPr>
            <p:ph type="body" idx="1"/>
          </p:nvPr>
        </p:nvSpPr>
        <p:spPr>
          <a:xfrm>
            <a:off x="468313" y="1628775"/>
            <a:ext cx="8229600" cy="4525963"/>
          </a:xfrm>
        </p:spPr>
        <p:txBody>
          <a:bodyPr/>
          <a:lstStyle/>
          <a:p>
            <a:pPr eaLnBrk="1" hangingPunct="1">
              <a:lnSpc>
                <a:spcPct val="80000"/>
              </a:lnSpc>
            </a:pPr>
            <a:r>
              <a:rPr lang="en-GB" altLang="en-US" sz="1600"/>
              <a:t>At Sprowston Junior School we ensure that all pupils in our school are equally valued by having equal access to a broad and balanced curriculum which is differentiated to meet individual needs and abilities.</a:t>
            </a:r>
          </a:p>
          <a:p>
            <a:pPr eaLnBrk="1" hangingPunct="1">
              <a:lnSpc>
                <a:spcPct val="80000"/>
              </a:lnSpc>
            </a:pPr>
            <a:r>
              <a:rPr lang="en-GB" altLang="en-US" sz="1600"/>
              <a:t>We have effective management systems and procedures for SEN-D, taking into account the current Code of Practice (2014). </a:t>
            </a:r>
          </a:p>
          <a:p>
            <a:pPr eaLnBrk="1" hangingPunct="1">
              <a:lnSpc>
                <a:spcPct val="80000"/>
              </a:lnSpc>
            </a:pPr>
            <a:r>
              <a:rPr lang="en-GB" altLang="en-US" sz="1600"/>
              <a:t>We strive for effective communication between staff, children with SEN-D, parents of SEN-D children, and outside agencies. </a:t>
            </a:r>
          </a:p>
          <a:p>
            <a:pPr eaLnBrk="1" hangingPunct="1">
              <a:lnSpc>
                <a:spcPct val="80000"/>
              </a:lnSpc>
            </a:pPr>
            <a:r>
              <a:rPr lang="en-GB" altLang="en-US" sz="1600"/>
              <a:t>We acknowledge and draw on parents’ knowledge and expertise in relation to their own child. Parents are invited to complete a </a:t>
            </a:r>
            <a:r>
              <a:rPr lang="en-GB" altLang="en-US" sz="1600">
                <a:solidFill>
                  <a:srgbClr val="FF0000"/>
                </a:solidFill>
                <a:hlinkClick r:id="rId2" action="ppaction://hlinksldjump"/>
              </a:rPr>
              <a:t>parent passport</a:t>
            </a:r>
            <a:r>
              <a:rPr lang="en-GB" altLang="en-US" sz="1600">
                <a:hlinkClick r:id="rId2" action="ppaction://hlinksldjump"/>
              </a:rPr>
              <a:t>. </a:t>
            </a:r>
            <a:endParaRPr lang="en-GB" altLang="en-US" sz="1600"/>
          </a:p>
          <a:p>
            <a:pPr eaLnBrk="1" hangingPunct="1">
              <a:lnSpc>
                <a:spcPct val="80000"/>
              </a:lnSpc>
            </a:pPr>
            <a:r>
              <a:rPr lang="en-GB" altLang="en-US" sz="1600"/>
              <a:t>We encourage children to take an increasingly active role in their termly review cycle, and all complete a </a:t>
            </a:r>
            <a:r>
              <a:rPr lang="en-GB" altLang="en-US" sz="1600">
                <a:solidFill>
                  <a:srgbClr val="FF0000"/>
                </a:solidFill>
                <a:hlinkClick r:id="rId2" action="ppaction://hlinksldjump"/>
              </a:rPr>
              <a:t>pupil passport</a:t>
            </a:r>
            <a:r>
              <a:rPr lang="en-GB" altLang="en-US" sz="1600">
                <a:solidFill>
                  <a:srgbClr val="FF0000"/>
                </a:solidFill>
              </a:rPr>
              <a:t> </a:t>
            </a:r>
            <a:r>
              <a:rPr lang="en-GB" altLang="en-US" sz="1600"/>
              <a:t>some children may have an </a:t>
            </a:r>
            <a:r>
              <a:rPr lang="en-GB" altLang="en-US" sz="1600">
                <a:hlinkClick r:id="rId3" action="ppaction://hlinksldjump"/>
              </a:rPr>
              <a:t>extended passport</a:t>
            </a:r>
            <a:endParaRPr lang="en-GB" altLang="en-US" sz="1600"/>
          </a:p>
          <a:p>
            <a:pPr eaLnBrk="1" hangingPunct="1">
              <a:lnSpc>
                <a:spcPct val="80000"/>
              </a:lnSpc>
            </a:pPr>
            <a:r>
              <a:rPr lang="en-GB" altLang="en-US" sz="1600"/>
              <a:t>We work within the Sprowston Cluster to develop provision and practice. Our </a:t>
            </a:r>
            <a:r>
              <a:rPr lang="en-GB" altLang="en-US" sz="1600">
                <a:hlinkClick r:id="rId4"/>
              </a:rPr>
              <a:t>Cluster Handbook/ SEND policy </a:t>
            </a:r>
            <a:r>
              <a:rPr lang="en-GB" altLang="en-US" sz="1600"/>
              <a:t>is available on our website.</a:t>
            </a:r>
          </a:p>
          <a:p>
            <a:pPr eaLnBrk="1" hangingPunct="1">
              <a:lnSpc>
                <a:spcPct val="80000"/>
              </a:lnSpc>
            </a:pPr>
            <a:r>
              <a:rPr lang="en-GB" altLang="en-US" sz="1600"/>
              <a:t>We are committed to developing the knowledge and skills of all staff to manage the challenges of the range of needs in the school, and to ensure that all support is of high quality see details of </a:t>
            </a:r>
            <a:r>
              <a:rPr lang="en-GB" altLang="en-US" sz="1600">
                <a:solidFill>
                  <a:srgbClr val="FF0000"/>
                </a:solidFill>
                <a:hlinkClick r:id="rId5" action="ppaction://hlinksldjump"/>
              </a:rPr>
              <a:t>recent staff training</a:t>
            </a:r>
            <a:r>
              <a:rPr lang="en-GB" altLang="en-US" sz="1600"/>
              <a:t>.</a:t>
            </a:r>
          </a:p>
          <a:p>
            <a:pPr eaLnBrk="1" hangingPunct="1">
              <a:lnSpc>
                <a:spcPct val="80000"/>
              </a:lnSpc>
            </a:pPr>
            <a:r>
              <a:rPr lang="en-GB" altLang="en-US" sz="1600"/>
              <a:t>We ensure that consideration of SEN-D crosses all curriculum areas and all aspects of teaching and learning. </a:t>
            </a:r>
          </a:p>
          <a:p>
            <a:pPr eaLnBrk="1" hangingPunct="1">
              <a:lnSpc>
                <a:spcPct val="80000"/>
              </a:lnSpc>
            </a:pPr>
            <a:r>
              <a:rPr lang="en-GB" altLang="en-US" sz="1600"/>
              <a:t>For more details see the </a:t>
            </a:r>
            <a:r>
              <a:rPr lang="en-GB" altLang="en-US" sz="1600">
                <a:hlinkClick r:id="rId6"/>
              </a:rPr>
              <a:t>Policies</a:t>
            </a:r>
            <a:r>
              <a:rPr lang="en-GB" altLang="en-US" sz="1600"/>
              <a:t> section on our website – this will also link to other policies including accessibility, medical,safeguarding and behaviour and relationships.</a:t>
            </a:r>
          </a:p>
          <a:p>
            <a:pPr eaLnBrk="1" hangingPunct="1">
              <a:lnSpc>
                <a:spcPct val="80000"/>
              </a:lnSpc>
            </a:pPr>
            <a:endParaRPr lang="en-GB" altLang="en-US" sz="1600"/>
          </a:p>
        </p:txBody>
      </p:sp>
      <p:pic>
        <p:nvPicPr>
          <p:cNvPr id="6148" name="Picture 4">
            <a:hlinkClick r:id="" action="ppaction://hlinkshowjump?jump=nextslide"/>
            <a:extLst>
              <a:ext uri="{FF2B5EF4-FFF2-40B4-BE49-F238E27FC236}">
                <a16:creationId xmlns:a16="http://schemas.microsoft.com/office/drawing/2014/main" id="{C3B79A7A-043D-476B-E1AB-524C5A0547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740650" y="6165850"/>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9" name="Picture 6" descr="Image result for contents button">
            <a:hlinkClick r:id="rId8" action="ppaction://hlinksldjump"/>
            <a:extLst>
              <a:ext uri="{FF2B5EF4-FFF2-40B4-BE49-F238E27FC236}">
                <a16:creationId xmlns:a16="http://schemas.microsoft.com/office/drawing/2014/main" id="{E0D1D85C-BFE6-7B39-C9DB-3D62C031E85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4">
            <a:extLst>
              <a:ext uri="{FF2B5EF4-FFF2-40B4-BE49-F238E27FC236}">
                <a16:creationId xmlns:a16="http://schemas.microsoft.com/office/drawing/2014/main" id="{F695F76A-345D-1267-0902-8FD9ACBE84DC}"/>
              </a:ext>
            </a:extLst>
          </p:cNvPr>
          <p:cNvSpPr>
            <a:spLocks noGrp="1" noChangeArrowheads="1"/>
          </p:cNvSpPr>
          <p:nvPr>
            <p:ph type="title"/>
          </p:nvPr>
        </p:nvSpPr>
        <p:spPr>
          <a:xfrm>
            <a:off x="457200" y="274638"/>
            <a:ext cx="8229600" cy="633412"/>
          </a:xfrm>
        </p:spPr>
        <p:txBody>
          <a:bodyPr/>
          <a:lstStyle/>
          <a:p>
            <a:pPr eaLnBrk="1" hangingPunct="1"/>
            <a:r>
              <a:rPr lang="en-GB" altLang="en-US" sz="3600" b="1">
                <a:solidFill>
                  <a:schemeClr val="accent2"/>
                </a:solidFill>
              </a:rPr>
              <a:t>Pupil &amp; Parent Passports</a:t>
            </a:r>
          </a:p>
        </p:txBody>
      </p:sp>
      <p:pic>
        <p:nvPicPr>
          <p:cNvPr id="7171" name="Picture 9">
            <a:extLst>
              <a:ext uri="{FF2B5EF4-FFF2-40B4-BE49-F238E27FC236}">
                <a16:creationId xmlns:a16="http://schemas.microsoft.com/office/drawing/2014/main" id="{DBC5B7A3-2246-907E-662E-CB1B85F5359E}"/>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l="36346" t="16150" r="36736" b="15755"/>
          <a:stretch>
            <a:fillRect/>
          </a:stretch>
        </p:blipFill>
        <p:spPr>
          <a:xfrm>
            <a:off x="4643438" y="1052513"/>
            <a:ext cx="4038600" cy="51847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172" name="Picture 12">
            <a:extLst>
              <a:ext uri="{FF2B5EF4-FFF2-40B4-BE49-F238E27FC236}">
                <a16:creationId xmlns:a16="http://schemas.microsoft.com/office/drawing/2014/main" id="{F71F3B9F-C1EB-3A66-4BD3-71CDE58B9FF3}"/>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l="36469" t="13033" r="36703" b="15503"/>
          <a:stretch>
            <a:fillRect/>
          </a:stretch>
        </p:blipFill>
        <p:spPr>
          <a:xfrm>
            <a:off x="468313" y="1052513"/>
            <a:ext cx="4038600" cy="51847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173" name="Picture 13">
            <a:hlinkClick r:id="" action="ppaction://hlinkshowjump?jump=nextslide"/>
            <a:extLst>
              <a:ext uri="{FF2B5EF4-FFF2-40B4-BE49-F238E27FC236}">
                <a16:creationId xmlns:a16="http://schemas.microsoft.com/office/drawing/2014/main" id="{65BE322F-4315-78A8-D9B5-81FF1E70BD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40650" y="6237288"/>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4" name="Picture 15" descr="Image result for contents button">
            <a:hlinkClick r:id="rId5" action="ppaction://hlinksldjump"/>
            <a:extLst>
              <a:ext uri="{FF2B5EF4-FFF2-40B4-BE49-F238E27FC236}">
                <a16:creationId xmlns:a16="http://schemas.microsoft.com/office/drawing/2014/main" id="{3FCEAE9F-FFB6-1BA5-DFF8-E4E89BE45DF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194" name="Rectangle 9">
            <a:extLst>
              <a:ext uri="{FF2B5EF4-FFF2-40B4-BE49-F238E27FC236}">
                <a16:creationId xmlns:a16="http://schemas.microsoft.com/office/drawing/2014/main" id="{6349E38B-487E-6934-89AA-FFC245EC4C2A}"/>
              </a:ext>
            </a:extLst>
          </p:cNvPr>
          <p:cNvSpPr>
            <a:spLocks noGrp="1" noChangeArrowheads="1"/>
          </p:cNvSpPr>
          <p:nvPr>
            <p:ph type="title"/>
          </p:nvPr>
        </p:nvSpPr>
        <p:spPr>
          <a:xfrm>
            <a:off x="457200" y="274638"/>
            <a:ext cx="8229600" cy="850900"/>
          </a:xfrm>
        </p:spPr>
        <p:txBody>
          <a:bodyPr/>
          <a:lstStyle/>
          <a:p>
            <a:pPr eaLnBrk="1" hangingPunct="1"/>
            <a:r>
              <a:rPr lang="en-GB" altLang="en-US" sz="4000" b="1">
                <a:solidFill>
                  <a:schemeClr val="accent2"/>
                </a:solidFill>
              </a:rPr>
              <a:t>Extended Pupil Passports APDRs</a:t>
            </a:r>
            <a:endParaRPr lang="en-US"/>
          </a:p>
        </p:txBody>
      </p:sp>
      <p:pic>
        <p:nvPicPr>
          <p:cNvPr id="8195" name="Picture 10">
            <a:hlinkClick r:id="" action="ppaction://hlinkshowjump?jump=nextslide"/>
            <a:extLst>
              <a:ext uri="{FF2B5EF4-FFF2-40B4-BE49-F238E27FC236}">
                <a16:creationId xmlns:a16="http://schemas.microsoft.com/office/drawing/2014/main" id="{A1D2F569-EBC1-0DF5-4BD1-041E905D47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10488" y="6249988"/>
            <a:ext cx="976312"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6" name="Picture 12" descr="Image result for contents button">
            <a:hlinkClick r:id="rId3" action="ppaction://hlinksldjump"/>
            <a:extLst>
              <a:ext uri="{FF2B5EF4-FFF2-40B4-BE49-F238E27FC236}">
                <a16:creationId xmlns:a16="http://schemas.microsoft.com/office/drawing/2014/main" id="{E677426D-6DAF-D132-0190-8BF0B5AE323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4528" y="633805"/>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542E7C72-8384-2D7B-D56E-D9D9D2986B9F}"/>
              </a:ext>
            </a:extLst>
          </p:cNvPr>
          <p:cNvPicPr>
            <a:picLocks noChangeAspect="1"/>
          </p:cNvPicPr>
          <p:nvPr/>
        </p:nvPicPr>
        <p:blipFill>
          <a:blip r:embed="rId5"/>
          <a:stretch>
            <a:fillRect/>
          </a:stretch>
        </p:blipFill>
        <p:spPr>
          <a:xfrm>
            <a:off x="769874" y="1280218"/>
            <a:ext cx="7434498" cy="4965259"/>
          </a:xfrm>
          <a:prstGeom prst="rect">
            <a:avLst/>
          </a:prstGeom>
        </p:spPr>
      </p:pic>
    </p:spTree>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C47D78-3F76-F896-78A5-F68B309149BD}"/>
              </a:ext>
            </a:extLst>
          </p:cNvPr>
          <p:cNvSpPr>
            <a:spLocks noGrp="1"/>
          </p:cNvSpPr>
          <p:nvPr>
            <p:ph type="title"/>
          </p:nvPr>
        </p:nvSpPr>
        <p:spPr>
          <a:xfrm>
            <a:off x="457200" y="342539"/>
            <a:ext cx="8229600" cy="1143000"/>
          </a:xfrm>
        </p:spPr>
        <p:txBody>
          <a:bodyPr/>
          <a:lstStyle/>
          <a:p>
            <a:br>
              <a:rPr lang="en-GB" sz="4000" b="1">
                <a:solidFill>
                  <a:schemeClr val="accent2"/>
                </a:solidFill>
              </a:rPr>
            </a:br>
            <a:r>
              <a:rPr lang="en-GB" sz="4000" b="1">
                <a:solidFill>
                  <a:schemeClr val="accent2"/>
                </a:solidFill>
              </a:rPr>
              <a:t>Extended Pupil Passports APDRs </a:t>
            </a:r>
            <a:endParaRPr lang="en-US" sz="4000">
              <a:solidFill>
                <a:schemeClr val="accent2"/>
              </a:solidFill>
            </a:endParaRPr>
          </a:p>
          <a:p>
            <a:endParaRPr lang="en-US"/>
          </a:p>
        </p:txBody>
      </p:sp>
      <p:pic>
        <p:nvPicPr>
          <p:cNvPr id="3" name="Picture 2">
            <a:extLst>
              <a:ext uri="{FF2B5EF4-FFF2-40B4-BE49-F238E27FC236}">
                <a16:creationId xmlns:a16="http://schemas.microsoft.com/office/drawing/2014/main" id="{DB63285E-53DA-211E-B68F-88768DF279F6}"/>
              </a:ext>
            </a:extLst>
          </p:cNvPr>
          <p:cNvPicPr>
            <a:picLocks noChangeAspect="1"/>
          </p:cNvPicPr>
          <p:nvPr/>
        </p:nvPicPr>
        <p:blipFill>
          <a:blip r:embed="rId2"/>
          <a:stretch>
            <a:fillRect/>
          </a:stretch>
        </p:blipFill>
        <p:spPr>
          <a:xfrm>
            <a:off x="684668" y="1709549"/>
            <a:ext cx="8001000" cy="5000625"/>
          </a:xfrm>
          <a:prstGeom prst="rect">
            <a:avLst/>
          </a:prstGeom>
        </p:spPr>
      </p:pic>
      <p:pic>
        <p:nvPicPr>
          <p:cNvPr id="5" name="Picture 5" descr="Image result for contents button">
            <a:hlinkClick r:id="rId3" action="ppaction://hlinksldjump"/>
            <a:extLst>
              <a:ext uri="{FF2B5EF4-FFF2-40B4-BE49-F238E27FC236}">
                <a16:creationId xmlns:a16="http://schemas.microsoft.com/office/drawing/2014/main" id="{41A81E88-F193-248B-46F8-77B4442D0AD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4528" y="837508"/>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0">
            <a:hlinkClick r:id="" action="ppaction://hlinkshowjump?jump=nextslide"/>
            <a:extLst>
              <a:ext uri="{FF2B5EF4-FFF2-40B4-BE49-F238E27FC236}">
                <a16:creationId xmlns:a16="http://schemas.microsoft.com/office/drawing/2014/main" id="{457B91EB-828D-1C40-52B1-D82CD0ACEAE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10488" y="6249988"/>
            <a:ext cx="976312"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85083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1A4D85DC-326B-DA3F-CF3D-755872145A4C}"/>
              </a:ext>
            </a:extLst>
          </p:cNvPr>
          <p:cNvSpPr>
            <a:spLocks noGrp="1" noChangeArrowheads="1"/>
          </p:cNvSpPr>
          <p:nvPr>
            <p:ph type="title"/>
          </p:nvPr>
        </p:nvSpPr>
        <p:spPr/>
        <p:txBody>
          <a:bodyPr/>
          <a:lstStyle/>
          <a:p>
            <a:pPr eaLnBrk="1" hangingPunct="1"/>
            <a:br>
              <a:rPr lang="en-GB" altLang="en-US" sz="3600" b="1">
                <a:solidFill>
                  <a:schemeClr val="accent2"/>
                </a:solidFill>
              </a:rPr>
            </a:br>
            <a:r>
              <a:rPr lang="en-GB" altLang="en-US" sz="3600" b="1">
                <a:solidFill>
                  <a:schemeClr val="accent2"/>
                </a:solidFill>
              </a:rPr>
              <a:t>     Identifying the Special Educational Needs of pupils</a:t>
            </a:r>
            <a:br>
              <a:rPr lang="en-GB" altLang="en-US" sz="3600">
                <a:solidFill>
                  <a:schemeClr val="accent2"/>
                </a:solidFill>
              </a:rPr>
            </a:br>
            <a:endParaRPr lang="en-GB" altLang="en-US" sz="3600">
              <a:solidFill>
                <a:schemeClr val="accent2"/>
              </a:solidFill>
            </a:endParaRPr>
          </a:p>
        </p:txBody>
      </p:sp>
      <p:sp>
        <p:nvSpPr>
          <p:cNvPr id="9219" name="Rectangle 3">
            <a:extLst>
              <a:ext uri="{FF2B5EF4-FFF2-40B4-BE49-F238E27FC236}">
                <a16:creationId xmlns:a16="http://schemas.microsoft.com/office/drawing/2014/main" id="{52E7B91B-4C9D-76C6-E871-3DDC13773CE1}"/>
              </a:ext>
            </a:extLst>
          </p:cNvPr>
          <p:cNvSpPr>
            <a:spLocks noGrp="1" noChangeArrowheads="1"/>
          </p:cNvSpPr>
          <p:nvPr>
            <p:ph type="body" idx="1"/>
          </p:nvPr>
        </p:nvSpPr>
        <p:spPr>
          <a:xfrm>
            <a:off x="457200" y="1268413"/>
            <a:ext cx="8229600" cy="4857750"/>
          </a:xfrm>
        </p:spPr>
        <p:txBody>
          <a:bodyPr/>
          <a:lstStyle/>
          <a:p>
            <a:pPr eaLnBrk="1" hangingPunct="1">
              <a:lnSpc>
                <a:spcPct val="80000"/>
              </a:lnSpc>
            </a:pPr>
            <a:endParaRPr lang="en-GB" altLang="en-US" sz="2000"/>
          </a:p>
          <a:p>
            <a:pPr eaLnBrk="1" hangingPunct="1">
              <a:lnSpc>
                <a:spcPct val="80000"/>
              </a:lnSpc>
            </a:pPr>
            <a:r>
              <a:rPr lang="en-GB" altLang="en-US" sz="2000"/>
              <a:t>Where pupils’ progress is significantly slower than that of their peers, or fails to match their previous rate of progress, despite high quality first teaching targeted at specific areas of difficulty, it may be that the child has SEN-D. Information will be gathered, including seeking the views of parents and the pupil, as well as from teachers and assessments.</a:t>
            </a:r>
          </a:p>
          <a:p>
            <a:pPr eaLnBrk="1" hangingPunct="1">
              <a:lnSpc>
                <a:spcPct val="80000"/>
              </a:lnSpc>
            </a:pPr>
            <a:r>
              <a:rPr lang="en-GB" altLang="en-US" sz="2000"/>
              <a:t>There can be a many reasons for learners ‘falling behind.’ These may include absences, attending lots of different schools, difficulties with speaking English, or worries that distract them from learning. Children who experience such barriers to learning are vulnerable, but this does not mean that all vulnerable learners have SEN-D. Only those with a learning difficulty that requires special educational provision ‘additional to’ or ‘different from’ the usual differentiated curricular will be identified as having SEN-D.</a:t>
            </a:r>
          </a:p>
          <a:p>
            <a:pPr eaLnBrk="1" hangingPunct="1">
              <a:lnSpc>
                <a:spcPct val="80000"/>
              </a:lnSpc>
            </a:pPr>
            <a:r>
              <a:rPr lang="en-GB" altLang="en-US" sz="2000"/>
              <a:t>Once a child is identified as having SEN-D we follow an ASSESS-PLAN-DO &amp; REVIEW cycle. This involves regular meetings with child and parent to monitor and to assess and review progress and outcomes.</a:t>
            </a:r>
          </a:p>
        </p:txBody>
      </p:sp>
      <p:pic>
        <p:nvPicPr>
          <p:cNvPr id="9220" name="Picture 4">
            <a:hlinkClick r:id="" action="ppaction://hlinkshowjump?jump=nextslide"/>
            <a:extLst>
              <a:ext uri="{FF2B5EF4-FFF2-40B4-BE49-F238E27FC236}">
                <a16:creationId xmlns:a16="http://schemas.microsoft.com/office/drawing/2014/main" id="{1AF3C9D3-303B-0093-DEE2-4D8A3045A1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0650" y="6165850"/>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1" name="Picture 6" descr="Image result for contents button">
            <a:hlinkClick r:id="rId3" action="ppaction://hlinksldjump"/>
            <a:extLst>
              <a:ext uri="{FF2B5EF4-FFF2-40B4-BE49-F238E27FC236}">
                <a16:creationId xmlns:a16="http://schemas.microsoft.com/office/drawing/2014/main" id="{8BC4433E-6847-19D6-577D-FC142CE4821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96F28F79-0C30-9F7C-09DE-6C74AE3ECE17}"/>
              </a:ext>
            </a:extLst>
          </p:cNvPr>
          <p:cNvSpPr>
            <a:spLocks noGrp="1" noChangeArrowheads="1"/>
          </p:cNvSpPr>
          <p:nvPr>
            <p:ph type="title"/>
          </p:nvPr>
        </p:nvSpPr>
        <p:spPr>
          <a:xfrm>
            <a:off x="457200" y="274638"/>
            <a:ext cx="8229600" cy="633412"/>
          </a:xfrm>
        </p:spPr>
        <p:txBody>
          <a:bodyPr/>
          <a:lstStyle/>
          <a:p>
            <a:pPr eaLnBrk="1" hangingPunct="1"/>
            <a:r>
              <a:rPr lang="en-GB" altLang="en-US" sz="3200" b="1">
                <a:solidFill>
                  <a:schemeClr val="accent2"/>
                </a:solidFill>
              </a:rPr>
              <a:t>Definitions</a:t>
            </a:r>
          </a:p>
        </p:txBody>
      </p:sp>
      <p:sp>
        <p:nvSpPr>
          <p:cNvPr id="10243" name="Rectangle 3">
            <a:extLst>
              <a:ext uri="{FF2B5EF4-FFF2-40B4-BE49-F238E27FC236}">
                <a16:creationId xmlns:a16="http://schemas.microsoft.com/office/drawing/2014/main" id="{634858DF-1E94-911B-4F2C-8393EA9DB2AF}"/>
              </a:ext>
            </a:extLst>
          </p:cNvPr>
          <p:cNvSpPr>
            <a:spLocks noGrp="1" noChangeArrowheads="1"/>
          </p:cNvSpPr>
          <p:nvPr>
            <p:ph type="body" idx="1"/>
          </p:nvPr>
        </p:nvSpPr>
        <p:spPr>
          <a:xfrm>
            <a:off x="457200" y="908050"/>
            <a:ext cx="8578850" cy="5218113"/>
          </a:xfrm>
        </p:spPr>
        <p:txBody>
          <a:bodyPr/>
          <a:lstStyle/>
          <a:p>
            <a:pPr eaLnBrk="1" hangingPunct="1">
              <a:lnSpc>
                <a:spcPct val="80000"/>
              </a:lnSpc>
              <a:buFontTx/>
              <a:buNone/>
            </a:pPr>
            <a:r>
              <a:rPr lang="en-GB" altLang="en-US" sz="1800" b="1" u="sng"/>
              <a:t>Cognition and Learning</a:t>
            </a:r>
            <a:r>
              <a:rPr lang="en-GB" altLang="en-US" sz="1800"/>
              <a:t> Children might</a:t>
            </a:r>
          </a:p>
          <a:p>
            <a:pPr eaLnBrk="1" hangingPunct="1">
              <a:lnSpc>
                <a:spcPct val="80000"/>
              </a:lnSpc>
            </a:pPr>
            <a:r>
              <a:rPr lang="en-GB" altLang="en-US" sz="1800"/>
              <a:t>Learn at a slower pace</a:t>
            </a:r>
          </a:p>
          <a:p>
            <a:pPr eaLnBrk="1" hangingPunct="1">
              <a:lnSpc>
                <a:spcPct val="80000"/>
              </a:lnSpc>
            </a:pPr>
            <a:r>
              <a:rPr lang="en-GB" altLang="en-US" sz="1800"/>
              <a:t>Find the curriculum difficult</a:t>
            </a:r>
          </a:p>
          <a:p>
            <a:pPr eaLnBrk="1" hangingPunct="1">
              <a:lnSpc>
                <a:spcPct val="80000"/>
              </a:lnSpc>
            </a:pPr>
            <a:r>
              <a:rPr lang="en-GB" altLang="en-US" sz="1800"/>
              <a:t>Struggle with organisation and memory</a:t>
            </a:r>
          </a:p>
          <a:p>
            <a:pPr eaLnBrk="1" hangingPunct="1">
              <a:lnSpc>
                <a:spcPct val="80000"/>
              </a:lnSpc>
            </a:pPr>
            <a:r>
              <a:rPr lang="en-GB" altLang="en-US" sz="1800"/>
              <a:t>Have a specific difficulty in literacy or numeracy </a:t>
            </a:r>
          </a:p>
          <a:p>
            <a:pPr eaLnBrk="1" hangingPunct="1">
              <a:lnSpc>
                <a:spcPct val="80000"/>
              </a:lnSpc>
              <a:buFontTx/>
              <a:buNone/>
            </a:pPr>
            <a:r>
              <a:rPr lang="en-GB" altLang="en-US" sz="1800" b="1" u="sng"/>
              <a:t>Communication and Interaction </a:t>
            </a:r>
            <a:r>
              <a:rPr lang="en-GB" altLang="en-US" sz="1800"/>
              <a:t>Children might</a:t>
            </a:r>
          </a:p>
          <a:p>
            <a:pPr eaLnBrk="1" hangingPunct="1">
              <a:lnSpc>
                <a:spcPct val="80000"/>
              </a:lnSpc>
            </a:pPr>
            <a:r>
              <a:rPr lang="en-GB" altLang="en-US" sz="1800"/>
              <a:t>Struggle to talk or say what they want to</a:t>
            </a:r>
          </a:p>
          <a:p>
            <a:pPr eaLnBrk="1" hangingPunct="1">
              <a:lnSpc>
                <a:spcPct val="80000"/>
              </a:lnSpc>
            </a:pPr>
            <a:r>
              <a:rPr lang="en-GB" altLang="en-US" sz="1800"/>
              <a:t>Find it hard to understand what others are saying</a:t>
            </a:r>
          </a:p>
          <a:p>
            <a:pPr eaLnBrk="1" hangingPunct="1">
              <a:lnSpc>
                <a:spcPct val="80000"/>
              </a:lnSpc>
            </a:pPr>
            <a:r>
              <a:rPr lang="en-GB" altLang="en-US" sz="1800"/>
              <a:t>Find conversations and play confusing and challenging</a:t>
            </a:r>
          </a:p>
          <a:p>
            <a:pPr eaLnBrk="1" hangingPunct="1">
              <a:lnSpc>
                <a:spcPct val="80000"/>
              </a:lnSpc>
            </a:pPr>
            <a:r>
              <a:rPr lang="en-GB" altLang="en-US" sz="1800"/>
              <a:t>Have a diagnosis of ASD</a:t>
            </a:r>
          </a:p>
          <a:p>
            <a:pPr eaLnBrk="1" hangingPunct="1">
              <a:lnSpc>
                <a:spcPct val="80000"/>
              </a:lnSpc>
              <a:buFontTx/>
              <a:buNone/>
            </a:pPr>
            <a:r>
              <a:rPr lang="en-GB" altLang="en-US" sz="1800" b="1" u="sng"/>
              <a:t>Social, Emotional &amp; Mental Health Difficulties</a:t>
            </a:r>
            <a:r>
              <a:rPr lang="en-GB" altLang="en-US" sz="1800"/>
              <a:t> Children might</a:t>
            </a:r>
          </a:p>
          <a:p>
            <a:pPr eaLnBrk="1" hangingPunct="1">
              <a:lnSpc>
                <a:spcPct val="80000"/>
              </a:lnSpc>
            </a:pPr>
            <a:r>
              <a:rPr lang="en-GB" altLang="en-US" sz="1800"/>
              <a:t>Find relationships difficult, appear withdrawn or isolated</a:t>
            </a:r>
          </a:p>
          <a:p>
            <a:pPr eaLnBrk="1" hangingPunct="1">
              <a:lnSpc>
                <a:spcPct val="80000"/>
              </a:lnSpc>
            </a:pPr>
            <a:r>
              <a:rPr lang="en-GB" altLang="en-US" sz="1800"/>
              <a:t>Behave in ways that affect their learning – eg being disruptive or challenging</a:t>
            </a:r>
          </a:p>
          <a:p>
            <a:pPr eaLnBrk="1" hangingPunct="1">
              <a:lnSpc>
                <a:spcPct val="80000"/>
              </a:lnSpc>
            </a:pPr>
            <a:r>
              <a:rPr lang="en-GB" altLang="en-US" sz="1800"/>
              <a:t>Do things that impact on their health and wellbeing</a:t>
            </a:r>
          </a:p>
          <a:p>
            <a:pPr eaLnBrk="1" hangingPunct="1">
              <a:lnSpc>
                <a:spcPct val="80000"/>
              </a:lnSpc>
            </a:pPr>
            <a:r>
              <a:rPr lang="en-GB" altLang="en-US" sz="1800"/>
              <a:t>Have underlying mental health difficulties such as anxiety, depression, self-harming, substance misuse, eating disorders or physical symptoms that are medically unexplained.</a:t>
            </a:r>
          </a:p>
          <a:p>
            <a:pPr eaLnBrk="1" hangingPunct="1">
              <a:lnSpc>
                <a:spcPct val="80000"/>
              </a:lnSpc>
            </a:pPr>
            <a:r>
              <a:rPr lang="en-GB" altLang="en-US" sz="1800"/>
              <a:t>Have disorders eg ADD, ADHD, Attachment Disorder that could negatively impact on their SEMH.</a:t>
            </a:r>
          </a:p>
          <a:p>
            <a:pPr eaLnBrk="1" hangingPunct="1">
              <a:lnSpc>
                <a:spcPct val="80000"/>
              </a:lnSpc>
              <a:buFontTx/>
              <a:buNone/>
            </a:pPr>
            <a:r>
              <a:rPr lang="en-GB" altLang="en-US" sz="1800" b="1" u="sng"/>
              <a:t>Sensory and / or Physical </a:t>
            </a:r>
            <a:r>
              <a:rPr lang="en-GB" altLang="en-US" sz="1800"/>
              <a:t>Children might have a disability such as</a:t>
            </a:r>
          </a:p>
          <a:p>
            <a:pPr eaLnBrk="1" hangingPunct="1">
              <a:lnSpc>
                <a:spcPct val="80000"/>
              </a:lnSpc>
            </a:pPr>
            <a:r>
              <a:rPr lang="en-GB" altLang="en-US" sz="1800"/>
              <a:t>A visual or hearing impairment, a physical difficulty</a:t>
            </a:r>
          </a:p>
          <a:p>
            <a:pPr algn="ctr" eaLnBrk="1" hangingPunct="1">
              <a:lnSpc>
                <a:spcPct val="80000"/>
              </a:lnSpc>
              <a:buFontTx/>
              <a:buNone/>
            </a:pPr>
            <a:r>
              <a:rPr lang="en-GB" altLang="en-US" sz="1800" b="1"/>
              <a:t>Some pupils may have SEN that covers more than one of these areas</a:t>
            </a:r>
          </a:p>
          <a:p>
            <a:pPr eaLnBrk="1" hangingPunct="1">
              <a:lnSpc>
                <a:spcPct val="80000"/>
              </a:lnSpc>
              <a:buFontTx/>
              <a:buNone/>
            </a:pPr>
            <a:endParaRPr lang="en-GB" altLang="en-US" sz="1800" b="1"/>
          </a:p>
        </p:txBody>
      </p:sp>
      <p:pic>
        <p:nvPicPr>
          <p:cNvPr id="10244" name="Picture 4">
            <a:extLst>
              <a:ext uri="{FF2B5EF4-FFF2-40B4-BE49-F238E27FC236}">
                <a16:creationId xmlns:a16="http://schemas.microsoft.com/office/drawing/2014/main" id="{F340E159-E1FD-27F5-B702-9FF0919094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3663" y="1052513"/>
            <a:ext cx="2233612" cy="16764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10245" name="Picture 5" descr="Image result for contents button">
            <a:hlinkClick r:id="rId3" action="ppaction://hlinksldjump"/>
            <a:extLst>
              <a:ext uri="{FF2B5EF4-FFF2-40B4-BE49-F238E27FC236}">
                <a16:creationId xmlns:a16="http://schemas.microsoft.com/office/drawing/2014/main" id="{DDC1DE3C-F375-5F0A-1147-3750EEF20AB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7">
            <a:hlinkClick r:id="" action="ppaction://hlinkshowjump?jump=nextslide"/>
            <a:extLst>
              <a:ext uri="{FF2B5EF4-FFF2-40B4-BE49-F238E27FC236}">
                <a16:creationId xmlns:a16="http://schemas.microsoft.com/office/drawing/2014/main" id="{51971A56-931D-269E-705D-8DD9776DCD8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40650" y="6165850"/>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49E6BC20-DBE1-4177-A6F0-425D7175C1FC}"/>
              </a:ext>
            </a:extLst>
          </p:cNvPr>
          <p:cNvSpPr>
            <a:spLocks noGrp="1" noChangeArrowheads="1"/>
          </p:cNvSpPr>
          <p:nvPr>
            <p:ph type="title"/>
          </p:nvPr>
        </p:nvSpPr>
        <p:spPr/>
        <p:txBody>
          <a:bodyPr/>
          <a:lstStyle/>
          <a:p>
            <a:pPr algn="r" eaLnBrk="1" hangingPunct="1"/>
            <a:r>
              <a:rPr lang="en-GB" altLang="en-US" sz="3600" b="1">
                <a:solidFill>
                  <a:schemeClr val="accent2"/>
                </a:solidFill>
              </a:rPr>
              <a:t>Our SEN profile for 2026-2027</a:t>
            </a:r>
          </a:p>
        </p:txBody>
      </p:sp>
      <p:sp>
        <p:nvSpPr>
          <p:cNvPr id="11267" name="Rectangle 3">
            <a:extLst>
              <a:ext uri="{FF2B5EF4-FFF2-40B4-BE49-F238E27FC236}">
                <a16:creationId xmlns:a16="http://schemas.microsoft.com/office/drawing/2014/main" id="{8B59249D-B662-3C51-B1E0-D3AB7C5457AA}"/>
              </a:ext>
            </a:extLst>
          </p:cNvPr>
          <p:cNvSpPr>
            <a:spLocks noGrp="1" noChangeArrowheads="1"/>
          </p:cNvSpPr>
          <p:nvPr>
            <p:ph type="body" idx="1"/>
          </p:nvPr>
        </p:nvSpPr>
        <p:spPr>
          <a:xfrm>
            <a:off x="457200" y="1062038"/>
            <a:ext cx="8229600" cy="5246687"/>
          </a:xfrm>
        </p:spPr>
        <p:txBody>
          <a:bodyPr/>
          <a:lstStyle/>
          <a:p>
            <a:pPr eaLnBrk="1" hangingPunct="1">
              <a:lnSpc>
                <a:spcPct val="80000"/>
              </a:lnSpc>
            </a:pPr>
            <a:r>
              <a:rPr lang="en-GB" altLang="en-US" sz="1800">
                <a:solidFill>
                  <a:srgbClr val="000D1A"/>
                </a:solidFill>
              </a:rPr>
              <a:t>We have 25%  (Nationally 19.6% Jan 2026) of children identified as having SEN-D. This percentage is made up of the following groups:</a:t>
            </a:r>
          </a:p>
          <a:p>
            <a:pPr eaLnBrk="1" hangingPunct="1">
              <a:lnSpc>
                <a:spcPct val="80000"/>
              </a:lnSpc>
            </a:pPr>
            <a:r>
              <a:rPr lang="en-GB" altLang="en-US" sz="1800">
                <a:solidFill>
                  <a:srgbClr val="000D1A"/>
                </a:solidFill>
              </a:rPr>
              <a:t>24% (6%of school) are identified as having SEN-D linked to Cognition and Learning (including maths, reading, writing and spelling etc.) </a:t>
            </a:r>
          </a:p>
          <a:p>
            <a:pPr eaLnBrk="1" hangingPunct="1">
              <a:lnSpc>
                <a:spcPct val="80000"/>
              </a:lnSpc>
            </a:pPr>
            <a:r>
              <a:rPr lang="en-GB" altLang="en-US" sz="1800">
                <a:solidFill>
                  <a:srgbClr val="000D1A"/>
                </a:solidFill>
              </a:rPr>
              <a:t>44% (11%of school) are identified as having SEN-D linked to Communication and Interaction (including speech and language difficulties and problems with social interaction)</a:t>
            </a:r>
          </a:p>
          <a:p>
            <a:pPr eaLnBrk="1" hangingPunct="1">
              <a:lnSpc>
                <a:spcPct val="80000"/>
              </a:lnSpc>
            </a:pPr>
            <a:r>
              <a:rPr lang="en-GB" altLang="en-US" sz="1800">
                <a:solidFill>
                  <a:srgbClr val="000D1A"/>
                </a:solidFill>
              </a:rPr>
              <a:t>24% (6%of school) are identified as having SEN-D linked to Social, Emotional and Mental Health (including ADHD, ADD, Attachment Disorder, Eating Disorder, anxiety, depression and behavioural difficulties)</a:t>
            </a:r>
          </a:p>
          <a:p>
            <a:pPr eaLnBrk="1" hangingPunct="1">
              <a:lnSpc>
                <a:spcPct val="80000"/>
              </a:lnSpc>
            </a:pPr>
            <a:r>
              <a:rPr lang="en-GB" altLang="en-US" sz="1800">
                <a:solidFill>
                  <a:srgbClr val="000D1A"/>
                </a:solidFill>
              </a:rPr>
              <a:t>6% (1%of school) are identified as having SEN-D are linked to Physical and Sensory (including disabilities such as those affecting mobility, sight and hearing)</a:t>
            </a:r>
          </a:p>
          <a:p>
            <a:pPr algn="ctr" eaLnBrk="1" hangingPunct="1">
              <a:lnSpc>
                <a:spcPct val="80000"/>
              </a:lnSpc>
            </a:pPr>
            <a:r>
              <a:rPr lang="en-GB" altLang="en-US" sz="1200" b="1"/>
              <a:t>Many of our pupils have needs in more than one group, percentages show the primary need.</a:t>
            </a:r>
          </a:p>
          <a:p>
            <a:pPr algn="ctr" eaLnBrk="1" hangingPunct="1">
              <a:lnSpc>
                <a:spcPct val="80000"/>
              </a:lnSpc>
            </a:pPr>
            <a:r>
              <a:rPr lang="en-GB" altLang="en-US" sz="1200" b="1"/>
              <a:t>This data may change over the year but was accurate in October 2026</a:t>
            </a:r>
          </a:p>
          <a:p>
            <a:pPr eaLnBrk="1" hangingPunct="1">
              <a:lnSpc>
                <a:spcPct val="80000"/>
              </a:lnSpc>
            </a:pPr>
            <a:r>
              <a:rPr lang="en-GB" altLang="en-US" sz="1800">
                <a:solidFill>
                  <a:srgbClr val="000D1A"/>
                </a:solidFill>
              </a:rPr>
              <a:t>8% - (14% including SHIP)  (Nationally 5.3%)of our school population have an Educational and Health Care Plan. 40% (58% including SHIP) of total children identified as having SEN-D.) </a:t>
            </a:r>
          </a:p>
          <a:p>
            <a:pPr eaLnBrk="1" hangingPunct="1">
              <a:lnSpc>
                <a:spcPct val="80000"/>
              </a:lnSpc>
            </a:pPr>
            <a:r>
              <a:rPr lang="en-GB" altLang="en-US" sz="1800">
                <a:solidFill>
                  <a:srgbClr val="000D1A"/>
                </a:solidFill>
              </a:rPr>
              <a:t>11% - (10% including SHIP) (Nationally 14.2%) of our school population are classified as receiving SEN Support</a:t>
            </a:r>
          </a:p>
          <a:p>
            <a:pPr algn="ctr" eaLnBrk="1" hangingPunct="1">
              <a:lnSpc>
                <a:spcPct val="80000"/>
              </a:lnSpc>
              <a:buFontTx/>
              <a:buNone/>
            </a:pPr>
            <a:r>
              <a:rPr lang="en-GB" altLang="en-US" sz="1400"/>
              <a:t>We receive funding to support the needs of learners with SEN-D. The amount (SEN Notional) we are due to receive in 2026-2027 is £66,006.</a:t>
            </a:r>
          </a:p>
        </p:txBody>
      </p:sp>
      <p:pic>
        <p:nvPicPr>
          <p:cNvPr id="11268" name="Picture 4">
            <a:hlinkClick r:id="" action="ppaction://hlinkshowjump?jump=nextslide"/>
            <a:extLst>
              <a:ext uri="{FF2B5EF4-FFF2-40B4-BE49-F238E27FC236}">
                <a16:creationId xmlns:a16="http://schemas.microsoft.com/office/drawing/2014/main" id="{AB28B200-8B69-5C78-38C1-991AE3A87B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56550" y="6199188"/>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9" name="Picture 6" descr="Image result for contents button">
            <a:hlinkClick r:id="rId3" action="ppaction://hlinksldjump"/>
            <a:extLst>
              <a:ext uri="{FF2B5EF4-FFF2-40B4-BE49-F238E27FC236}">
                <a16:creationId xmlns:a16="http://schemas.microsoft.com/office/drawing/2014/main" id="{D442DC84-5238-9A7F-CF61-9CA524E063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a:extLst>
              <a:ext uri="{FF2B5EF4-FFF2-40B4-BE49-F238E27FC236}">
                <a16:creationId xmlns:a16="http://schemas.microsoft.com/office/drawing/2014/main" id="{F8E7FCAA-7980-2181-0978-9D1E394FC772}"/>
              </a:ext>
            </a:extLst>
          </p:cNvPr>
          <p:cNvSpPr>
            <a:spLocks noGrp="1" noChangeArrowheads="1"/>
          </p:cNvSpPr>
          <p:nvPr>
            <p:ph type="title"/>
          </p:nvPr>
        </p:nvSpPr>
        <p:spPr>
          <a:xfrm>
            <a:off x="317500" y="260350"/>
            <a:ext cx="8229600" cy="1143000"/>
          </a:xfrm>
        </p:spPr>
        <p:txBody>
          <a:bodyPr/>
          <a:lstStyle/>
          <a:p>
            <a:r>
              <a:rPr lang="en-GB" altLang="en-US" b="1">
                <a:solidFill>
                  <a:schemeClr val="accent2"/>
                </a:solidFill>
              </a:rPr>
              <a:t>SEN Profile 2026-2027</a:t>
            </a:r>
          </a:p>
        </p:txBody>
      </p:sp>
      <p:pic>
        <p:nvPicPr>
          <p:cNvPr id="12291" name="Picture 6" descr="Image result for contents button">
            <a:hlinkClick r:id="rId2" action="ppaction://hlinksldjump"/>
            <a:extLst>
              <a:ext uri="{FF2B5EF4-FFF2-40B4-BE49-F238E27FC236}">
                <a16:creationId xmlns:a16="http://schemas.microsoft.com/office/drawing/2014/main" id="{6DAA2DF5-870F-E0E9-BD98-DA49B9C92A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2" name="Picture 4">
            <a:hlinkClick r:id="" action="ppaction://hlinkshowjump?jump=nextslide"/>
            <a:extLst>
              <a:ext uri="{FF2B5EF4-FFF2-40B4-BE49-F238E27FC236}">
                <a16:creationId xmlns:a16="http://schemas.microsoft.com/office/drawing/2014/main" id="{2DD7269E-469C-C314-6C43-F12031CB23D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40650" y="6165850"/>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12293" name="Chart 3">
            <a:extLst>
              <a:ext uri="{FF2B5EF4-FFF2-40B4-BE49-F238E27FC236}">
                <a16:creationId xmlns:a16="http://schemas.microsoft.com/office/drawing/2014/main" id="{E239666D-6D19-91B9-8389-DF0ED964B837}"/>
              </a:ext>
            </a:extLst>
          </p:cNvPr>
          <p:cNvGraphicFramePr>
            <a:graphicFrameLocks/>
          </p:cNvGraphicFramePr>
          <p:nvPr>
            <p:extLst>
              <p:ext uri="{D42A27DB-BD31-4B8C-83A1-F6EECF244321}">
                <p14:modId xmlns:p14="http://schemas.microsoft.com/office/powerpoint/2010/main" val="2335508096"/>
              </p:ext>
            </p:extLst>
          </p:nvPr>
        </p:nvGraphicFramePr>
        <p:xfrm>
          <a:off x="1515422" y="1371838"/>
          <a:ext cx="6249988" cy="4216400"/>
        </p:xfrm>
        <a:graphic>
          <a:graphicData uri="http://schemas.openxmlformats.org/presentationml/2006/ole">
            <mc:AlternateContent xmlns:mc="http://schemas.openxmlformats.org/markup-compatibility/2006">
              <mc:Choice xmlns:v="urn:schemas-microsoft-com:vml" Requires="v">
                <p:oleObj name="Chart" r:id="rId5" imgW="6233231" imgH="4198802" progId="Excel.Chart.8">
                  <p:embed/>
                </p:oleObj>
              </mc:Choice>
              <mc:Fallback>
                <p:oleObj name="Chart" r:id="rId5" imgW="6233231" imgH="4198802" progId="Excel.Chart.8">
                  <p:embed/>
                  <p:pic>
                    <p:nvPicPr>
                      <p:cNvPr id="12293" name="Chart 3">
                        <a:extLst>
                          <a:ext uri="{FF2B5EF4-FFF2-40B4-BE49-F238E27FC236}">
                            <a16:creationId xmlns:a16="http://schemas.microsoft.com/office/drawing/2014/main" id="{E239666D-6D19-91B9-8389-DF0ED964B837}"/>
                          </a:ext>
                        </a:extLst>
                      </p:cNvPr>
                      <p:cNvPicPr>
                        <a:picLocks noChangeArrowheads="1"/>
                      </p:cNvPicPr>
                      <p:nvPr/>
                    </p:nvPicPr>
                    <p:blipFill>
                      <a:blip r:embed="rId6"/>
                      <a:srcRect/>
                      <a:stretch>
                        <a:fillRect/>
                      </a:stretch>
                    </p:blipFill>
                    <p:spPr bwMode="auto">
                      <a:xfrm>
                        <a:off x="1515422" y="1371838"/>
                        <a:ext cx="6249988" cy="421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
            <a:extLst>
              <a:ext uri="{FF2B5EF4-FFF2-40B4-BE49-F238E27FC236}">
                <a16:creationId xmlns:a16="http://schemas.microsoft.com/office/drawing/2014/main" id="{2A991414-263A-3A48-F6FB-DA1E84828FAD}"/>
              </a:ext>
            </a:extLst>
          </p:cNvPr>
          <p:cNvSpPr>
            <a:spLocks noGrp="1" noChangeArrowheads="1"/>
          </p:cNvSpPr>
          <p:nvPr>
            <p:ph type="title"/>
          </p:nvPr>
        </p:nvSpPr>
        <p:spPr/>
        <p:txBody>
          <a:bodyPr/>
          <a:lstStyle/>
          <a:p>
            <a:r>
              <a:rPr lang="en-GB" altLang="en-US" b="1">
                <a:solidFill>
                  <a:schemeClr val="accent2"/>
                </a:solidFill>
              </a:rPr>
              <a:t>SEN Profile 2026-2027</a:t>
            </a:r>
          </a:p>
        </p:txBody>
      </p:sp>
      <p:sp>
        <p:nvSpPr>
          <p:cNvPr id="3" name="Content Placeholder 2">
            <a:extLst>
              <a:ext uri="{FF2B5EF4-FFF2-40B4-BE49-F238E27FC236}">
                <a16:creationId xmlns:a16="http://schemas.microsoft.com/office/drawing/2014/main" id="{A81D63D2-28E1-E22A-5840-CCA6B6878BEC}"/>
              </a:ext>
            </a:extLst>
          </p:cNvPr>
          <p:cNvSpPr>
            <a:spLocks noGrp="1"/>
          </p:cNvSpPr>
          <p:nvPr>
            <p:ph idx="1"/>
          </p:nvPr>
        </p:nvSpPr>
        <p:spPr>
          <a:xfrm>
            <a:off x="457200" y="1136650"/>
            <a:ext cx="8229600" cy="4929188"/>
          </a:xfrm>
        </p:spPr>
        <p:txBody>
          <a:bodyPr/>
          <a:lstStyle/>
          <a:p>
            <a:pPr>
              <a:defRPr/>
            </a:pPr>
            <a:endParaRPr lang="en-GB"/>
          </a:p>
          <a:p>
            <a:pPr>
              <a:defRPr/>
            </a:pPr>
            <a:endParaRPr lang="en-GB"/>
          </a:p>
          <a:p>
            <a:pPr>
              <a:defRPr/>
            </a:pPr>
            <a:endParaRPr lang="en-GB"/>
          </a:p>
          <a:p>
            <a:pPr>
              <a:defRPr/>
            </a:pPr>
            <a:endParaRPr lang="en-GB"/>
          </a:p>
          <a:p>
            <a:pPr>
              <a:defRPr/>
            </a:pPr>
            <a:endParaRPr lang="en-GB"/>
          </a:p>
          <a:p>
            <a:pPr>
              <a:defRPr/>
            </a:pPr>
            <a:endParaRPr lang="en-GB"/>
          </a:p>
          <a:p>
            <a:pPr marL="0" indent="0">
              <a:buFontTx/>
              <a:buNone/>
              <a:defRPr/>
            </a:pPr>
            <a:endParaRPr lang="en-GB" sz="1500"/>
          </a:p>
          <a:p>
            <a:pPr>
              <a:defRPr/>
            </a:pPr>
            <a:r>
              <a:rPr lang="en-GB"/>
              <a:t>For national data visit   </a:t>
            </a:r>
            <a:r>
              <a:rPr lang="en-GB" sz="1600">
                <a:hlinkClick r:id="rId2"/>
              </a:rPr>
              <a:t>https://www.gov.uk/government/collections/statistics-special-educational-needs-sen</a:t>
            </a:r>
            <a:r>
              <a:rPr lang="en-GB" sz="1600"/>
              <a:t> </a:t>
            </a:r>
          </a:p>
        </p:txBody>
      </p:sp>
      <p:pic>
        <p:nvPicPr>
          <p:cNvPr id="13316" name="Picture 6" descr="Image result for contents button">
            <a:hlinkClick r:id="rId3" action="ppaction://hlinksldjump"/>
            <a:extLst>
              <a:ext uri="{FF2B5EF4-FFF2-40B4-BE49-F238E27FC236}">
                <a16:creationId xmlns:a16="http://schemas.microsoft.com/office/drawing/2014/main" id="{42B1EE6D-020D-3A9E-2FCD-D0DCBF53A54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4">
            <a:hlinkClick r:id="" action="ppaction://hlinkshowjump?jump=nextslide"/>
            <a:extLst>
              <a:ext uri="{FF2B5EF4-FFF2-40B4-BE49-F238E27FC236}">
                <a16:creationId xmlns:a16="http://schemas.microsoft.com/office/drawing/2014/main" id="{93800602-E890-2659-AEE3-8C60D679112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40650" y="6165850"/>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13318" name="Chart 7">
            <a:extLst>
              <a:ext uri="{FF2B5EF4-FFF2-40B4-BE49-F238E27FC236}">
                <a16:creationId xmlns:a16="http://schemas.microsoft.com/office/drawing/2014/main" id="{B56743D3-688B-3F29-8381-D7A8A315D1BA}"/>
              </a:ext>
            </a:extLst>
          </p:cNvPr>
          <p:cNvGraphicFramePr>
            <a:graphicFrameLocks/>
          </p:cNvGraphicFramePr>
          <p:nvPr>
            <p:extLst>
              <p:ext uri="{D42A27DB-BD31-4B8C-83A1-F6EECF244321}">
                <p14:modId xmlns:p14="http://schemas.microsoft.com/office/powerpoint/2010/main" val="3688819514"/>
              </p:ext>
            </p:extLst>
          </p:nvPr>
        </p:nvGraphicFramePr>
        <p:xfrm>
          <a:off x="1046480" y="1302703"/>
          <a:ext cx="7402513" cy="3690937"/>
        </p:xfrm>
        <a:graphic>
          <a:graphicData uri="http://schemas.openxmlformats.org/presentationml/2006/ole">
            <mc:AlternateContent xmlns:mc="http://schemas.openxmlformats.org/markup-compatibility/2006">
              <mc:Choice xmlns:v="urn:schemas-microsoft-com:vml" Requires="v">
                <p:oleObj name="Chart" r:id="rId6" imgW="7086813" imgH="3528068" progId="Excel.Chart.8">
                  <p:embed/>
                </p:oleObj>
              </mc:Choice>
              <mc:Fallback>
                <p:oleObj name="Chart" r:id="rId6" imgW="7086813" imgH="3528068" progId="Excel.Chart.8">
                  <p:embed/>
                  <p:pic>
                    <p:nvPicPr>
                      <p:cNvPr id="13318" name="Chart 7">
                        <a:extLst>
                          <a:ext uri="{FF2B5EF4-FFF2-40B4-BE49-F238E27FC236}">
                            <a16:creationId xmlns:a16="http://schemas.microsoft.com/office/drawing/2014/main" id="{B56743D3-688B-3F29-8381-D7A8A315D1BA}"/>
                          </a:ext>
                        </a:extLst>
                      </p:cNvPr>
                      <p:cNvPicPr>
                        <a:picLocks noChangeArrowheads="1"/>
                      </p:cNvPicPr>
                      <p:nvPr/>
                    </p:nvPicPr>
                    <p:blipFill>
                      <a:blip r:embed="rId7"/>
                      <a:srcRect/>
                      <a:stretch>
                        <a:fillRect/>
                      </a:stretch>
                    </p:blipFill>
                    <p:spPr bwMode="auto">
                      <a:xfrm>
                        <a:off x="1046480" y="1302703"/>
                        <a:ext cx="7402513" cy="3690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9B4DFE26-47EB-231A-225B-3FFDFBCE0927}"/>
              </a:ext>
            </a:extLst>
          </p:cNvPr>
          <p:cNvSpPr>
            <a:spLocks noGrp="1" noChangeArrowheads="1"/>
          </p:cNvSpPr>
          <p:nvPr>
            <p:ph type="title"/>
          </p:nvPr>
        </p:nvSpPr>
        <p:spPr/>
        <p:txBody>
          <a:bodyPr/>
          <a:lstStyle/>
          <a:p>
            <a:r>
              <a:rPr lang="en-GB" altLang="en-US" b="1">
                <a:solidFill>
                  <a:srgbClr val="333399"/>
                </a:solidFill>
              </a:rPr>
              <a:t>Sprowston Junior SHIP</a:t>
            </a:r>
          </a:p>
        </p:txBody>
      </p:sp>
      <p:sp>
        <p:nvSpPr>
          <p:cNvPr id="14339" name="Content Placeholder 2">
            <a:extLst>
              <a:ext uri="{FF2B5EF4-FFF2-40B4-BE49-F238E27FC236}">
                <a16:creationId xmlns:a16="http://schemas.microsoft.com/office/drawing/2014/main" id="{C4A1B5B6-DABD-797C-DCC3-DAB87B92FB89}"/>
              </a:ext>
            </a:extLst>
          </p:cNvPr>
          <p:cNvSpPr>
            <a:spLocks noGrp="1" noChangeArrowheads="1"/>
          </p:cNvSpPr>
          <p:nvPr>
            <p:ph idx="1"/>
          </p:nvPr>
        </p:nvSpPr>
        <p:spPr/>
        <p:txBody>
          <a:bodyPr/>
          <a:lstStyle/>
          <a:p>
            <a:r>
              <a:rPr lang="en-GB" altLang="en-US" sz="1800"/>
              <a:t>Sprowston Junior has a SHIP (Specialist Hub of Inclusive Practice)</a:t>
            </a:r>
          </a:p>
          <a:p>
            <a:r>
              <a:rPr lang="en-GB" altLang="en-US" sz="1800"/>
              <a:t>A SHIP is an inclusive provision within a mainstream school that enables children with a range of special educational needs and/or disabilities to have access to individualised and small groups support whilst also benefitting from inclusive practice within the mainstream setting. </a:t>
            </a:r>
          </a:p>
          <a:p>
            <a:r>
              <a:rPr lang="en-GB" altLang="en-US" sz="1800"/>
              <a:t>The SHIP offers children with a range of co-occurring needs such as neurodiversity, social emotional and mental health and learning difficulties a place to learn and develop where they are not able to access their all learning in the mainstream classroom. </a:t>
            </a:r>
          </a:p>
          <a:p>
            <a:r>
              <a:rPr lang="en-GB" altLang="en-US" sz="1800"/>
              <a:t>Admissions to The SHIP are through a county panel. </a:t>
            </a:r>
          </a:p>
          <a:p>
            <a:r>
              <a:rPr lang="en-GB" altLang="en-US" sz="1800">
                <a:hlinkClick r:id="rId2"/>
              </a:rPr>
              <a:t>Norfolk Schools SHIP Profile</a:t>
            </a:r>
            <a:r>
              <a:rPr lang="en-GB" altLang="en-US" sz="1800"/>
              <a:t> </a:t>
            </a:r>
          </a:p>
          <a:p>
            <a:r>
              <a:rPr lang="en-GB" altLang="en-US" sz="1800">
                <a:hlinkClick r:id="rId3"/>
              </a:rPr>
              <a:t>Sprowston SHIP on SJS website</a:t>
            </a:r>
            <a:endParaRPr lang="en-GB" altLang="en-US" sz="1800"/>
          </a:p>
          <a:p>
            <a:pPr marL="0" indent="0">
              <a:buNone/>
            </a:pPr>
            <a:endParaRPr lang="en-GB" altLang="en-US" sz="1800"/>
          </a:p>
          <a:p>
            <a:endParaRPr lang="en-GB" altLang="en-US" sz="1800"/>
          </a:p>
        </p:txBody>
      </p:sp>
      <p:pic>
        <p:nvPicPr>
          <p:cNvPr id="14340" name="Picture 5">
            <a:hlinkClick r:id="" action="ppaction://hlinkshowjump?jump=nextslide"/>
            <a:extLst>
              <a:ext uri="{FF2B5EF4-FFF2-40B4-BE49-F238E27FC236}">
                <a16:creationId xmlns:a16="http://schemas.microsoft.com/office/drawing/2014/main" id="{0FDB3845-CA8B-4449-39E0-3A5D800B984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10488" y="6126163"/>
            <a:ext cx="976312"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6" descr="Image result for contents button">
            <a:hlinkClick r:id="rId5" action="ppaction://hlinksldjump"/>
            <a:extLst>
              <a:ext uri="{FF2B5EF4-FFF2-40B4-BE49-F238E27FC236}">
                <a16:creationId xmlns:a16="http://schemas.microsoft.com/office/drawing/2014/main" id="{0764BFE2-6856-DB8F-A63E-36A115411DB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00485DFC-EBE8-D969-FD9B-3DE2C93E377D}"/>
              </a:ext>
            </a:extLst>
          </p:cNvPr>
          <p:cNvSpPr>
            <a:spLocks noGrp="1" noChangeArrowheads="1"/>
          </p:cNvSpPr>
          <p:nvPr>
            <p:ph type="title"/>
          </p:nvPr>
        </p:nvSpPr>
        <p:spPr/>
        <p:txBody>
          <a:bodyPr/>
          <a:lstStyle/>
          <a:p>
            <a:pPr algn="r" eaLnBrk="1" hangingPunct="1"/>
            <a:r>
              <a:rPr lang="en-GB" altLang="en-US" sz="3600" b="1">
                <a:solidFill>
                  <a:schemeClr val="accent2"/>
                </a:solidFill>
              </a:rPr>
              <a:t>How we support SEN-D learners</a:t>
            </a:r>
          </a:p>
        </p:txBody>
      </p:sp>
      <p:sp>
        <p:nvSpPr>
          <p:cNvPr id="14339" name="Rectangle 3">
            <a:extLst>
              <a:ext uri="{FF2B5EF4-FFF2-40B4-BE49-F238E27FC236}">
                <a16:creationId xmlns:a16="http://schemas.microsoft.com/office/drawing/2014/main" id="{817DFD12-69B7-A37E-2A43-BD235E154952}"/>
              </a:ext>
            </a:extLst>
          </p:cNvPr>
          <p:cNvSpPr>
            <a:spLocks noGrp="1" noChangeArrowheads="1"/>
          </p:cNvSpPr>
          <p:nvPr>
            <p:ph type="body" idx="1"/>
          </p:nvPr>
        </p:nvSpPr>
        <p:spPr>
          <a:xfrm>
            <a:off x="457200" y="1130300"/>
            <a:ext cx="8229600" cy="5251450"/>
          </a:xfrm>
        </p:spPr>
        <p:txBody>
          <a:bodyPr/>
          <a:lstStyle/>
          <a:p>
            <a:pPr eaLnBrk="1" hangingPunct="1">
              <a:defRPr/>
            </a:pPr>
            <a:r>
              <a:rPr lang="en-GB" altLang="en-US" sz="2400">
                <a:hlinkClick r:id="rId2" action="ppaction://hlinksldjump"/>
              </a:rPr>
              <a:t>Quality first teaching by class teacher </a:t>
            </a:r>
            <a:endParaRPr lang="en-GB" altLang="en-US" sz="2400"/>
          </a:p>
          <a:p>
            <a:pPr eaLnBrk="1" hangingPunct="1">
              <a:defRPr/>
            </a:pPr>
            <a:r>
              <a:rPr lang="en-GB" altLang="en-US" sz="2400">
                <a:hlinkClick r:id="rId3" action="ppaction://hlinksldjump"/>
              </a:rPr>
              <a:t>Targeted interventions</a:t>
            </a:r>
            <a:endParaRPr lang="en-GB" altLang="en-US" sz="2400"/>
          </a:p>
          <a:p>
            <a:pPr eaLnBrk="1" hangingPunct="1">
              <a:defRPr/>
            </a:pPr>
            <a:r>
              <a:rPr lang="en-GB" altLang="en-US" sz="2400">
                <a:hlinkClick r:id="rId4" action="ppaction://hlinksldjump"/>
              </a:rPr>
              <a:t>Specified Individual support </a:t>
            </a:r>
            <a:endParaRPr lang="en-GB" altLang="en-US" sz="2400"/>
          </a:p>
          <a:p>
            <a:pPr eaLnBrk="1" hangingPunct="1">
              <a:defRPr/>
            </a:pPr>
            <a:r>
              <a:rPr lang="en-GB" altLang="en-US" sz="2400">
                <a:hlinkClick r:id="rId5" action="ppaction://hlinksldjump"/>
              </a:rPr>
              <a:t>Specialist sessions run by outside agencies </a:t>
            </a:r>
            <a:endParaRPr lang="en-GB" altLang="en-US" sz="2400"/>
          </a:p>
          <a:p>
            <a:pPr eaLnBrk="1" hangingPunct="1">
              <a:defRPr/>
            </a:pPr>
            <a:r>
              <a:rPr lang="en-GB" altLang="en-US" sz="2400">
                <a:hlinkClick r:id="rId6" action="ppaction://hlinksldjump"/>
              </a:rPr>
              <a:t>Cognition and Learning Support </a:t>
            </a:r>
            <a:endParaRPr lang="en-GB" altLang="en-US" sz="2400"/>
          </a:p>
          <a:p>
            <a:pPr eaLnBrk="1" hangingPunct="1">
              <a:defRPr/>
            </a:pPr>
            <a:r>
              <a:rPr lang="en-GB" altLang="en-US" sz="2400">
                <a:hlinkClick r:id="rId7" action="ppaction://hlinksldjump"/>
              </a:rPr>
              <a:t>Communication and Interaction Support</a:t>
            </a:r>
            <a:endParaRPr lang="en-GB" altLang="en-US" sz="2400"/>
          </a:p>
          <a:p>
            <a:pPr eaLnBrk="1" hangingPunct="1">
              <a:defRPr/>
            </a:pPr>
            <a:r>
              <a:rPr lang="en-GB" altLang="en-US" sz="2400">
                <a:hlinkClick r:id="rId8" action="ppaction://hlinksldjump"/>
              </a:rPr>
              <a:t>Social Emotional and Mental Health Support</a:t>
            </a:r>
            <a:endParaRPr lang="en-GB" altLang="en-US" sz="2400"/>
          </a:p>
          <a:p>
            <a:pPr eaLnBrk="1" hangingPunct="1">
              <a:defRPr/>
            </a:pPr>
            <a:r>
              <a:rPr lang="en-GB" altLang="en-US" sz="2400">
                <a:hlinkClick r:id="rId9" action="ppaction://hlinksldjump"/>
              </a:rPr>
              <a:t>Sensory and Physical Support</a:t>
            </a:r>
            <a:endParaRPr lang="en-GB" altLang="en-US" sz="2400"/>
          </a:p>
          <a:p>
            <a:pPr eaLnBrk="1" hangingPunct="1">
              <a:defRPr/>
            </a:pPr>
            <a:r>
              <a:rPr lang="en-GB" altLang="en-US" sz="2400">
                <a:hlinkClick r:id="rId10" action="ppaction://hlinksldjump"/>
              </a:rPr>
              <a:t>Assess – Plan – Do – Review</a:t>
            </a:r>
            <a:endParaRPr lang="en-GB" altLang="en-US" sz="2400"/>
          </a:p>
          <a:p>
            <a:pPr eaLnBrk="1" hangingPunct="1">
              <a:defRPr/>
            </a:pPr>
            <a:r>
              <a:rPr lang="en-GB" altLang="en-US" sz="2400">
                <a:hlinkClick r:id="rId11" action="ppaction://hlinksldjump"/>
              </a:rPr>
              <a:t>EHCPs</a:t>
            </a:r>
            <a:endParaRPr lang="en-GB" altLang="en-US" sz="2400"/>
          </a:p>
          <a:p>
            <a:pPr marL="0" indent="0" eaLnBrk="1" hangingPunct="1">
              <a:buFontTx/>
              <a:buNone/>
              <a:defRPr/>
            </a:pPr>
            <a:endParaRPr lang="en-GB" altLang="en-US" sz="2400"/>
          </a:p>
        </p:txBody>
      </p:sp>
      <p:pic>
        <p:nvPicPr>
          <p:cNvPr id="15364" name="Picture 4">
            <a:hlinkClick r:id="" action="ppaction://hlinkshowjump?jump=nextslide"/>
            <a:extLst>
              <a:ext uri="{FF2B5EF4-FFF2-40B4-BE49-F238E27FC236}">
                <a16:creationId xmlns:a16="http://schemas.microsoft.com/office/drawing/2014/main" id="{11C8A7B2-0227-7A7B-B16C-7072B63AF66A}"/>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740650" y="6165850"/>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5" name="Picture 6" descr="Image result for contents button">
            <a:hlinkClick r:id="rId13" action="ppaction://hlinksldjump"/>
            <a:extLst>
              <a:ext uri="{FF2B5EF4-FFF2-40B4-BE49-F238E27FC236}">
                <a16:creationId xmlns:a16="http://schemas.microsoft.com/office/drawing/2014/main" id="{59B64D1B-F14D-65B6-1F04-CC4661D60FFD}"/>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EDCF4D12-1200-FF22-C24D-15D2E107FCB9}"/>
              </a:ext>
            </a:extLst>
          </p:cNvPr>
          <p:cNvSpPr>
            <a:spLocks noGrp="1" noChangeArrowheads="1"/>
          </p:cNvSpPr>
          <p:nvPr>
            <p:ph type="title"/>
          </p:nvPr>
        </p:nvSpPr>
        <p:spPr/>
        <p:txBody>
          <a:bodyPr/>
          <a:lstStyle/>
          <a:p>
            <a:pPr eaLnBrk="1" hangingPunct="1"/>
            <a:r>
              <a:rPr lang="en-GB" altLang="en-US" sz="3600" b="1">
                <a:solidFill>
                  <a:schemeClr val="accent2"/>
                </a:solidFill>
              </a:rPr>
              <a:t> Quality first teaching </a:t>
            </a:r>
            <a:br>
              <a:rPr lang="en-GB" altLang="en-US" sz="3600" b="1">
                <a:solidFill>
                  <a:schemeClr val="accent2"/>
                </a:solidFill>
              </a:rPr>
            </a:br>
            <a:r>
              <a:rPr lang="en-GB" altLang="en-US" sz="3600" b="1">
                <a:solidFill>
                  <a:schemeClr val="accent2"/>
                </a:solidFill>
              </a:rPr>
              <a:t>by class teacher</a:t>
            </a:r>
          </a:p>
        </p:txBody>
      </p:sp>
      <p:sp>
        <p:nvSpPr>
          <p:cNvPr id="16387" name="Rectangle 3">
            <a:extLst>
              <a:ext uri="{FF2B5EF4-FFF2-40B4-BE49-F238E27FC236}">
                <a16:creationId xmlns:a16="http://schemas.microsoft.com/office/drawing/2014/main" id="{4B36A570-9E89-EE0B-EF13-67849D572F12}"/>
              </a:ext>
            </a:extLst>
          </p:cNvPr>
          <p:cNvSpPr>
            <a:spLocks noGrp="1" noChangeArrowheads="1"/>
          </p:cNvSpPr>
          <p:nvPr>
            <p:ph type="body" idx="1"/>
          </p:nvPr>
        </p:nvSpPr>
        <p:spPr>
          <a:xfrm>
            <a:off x="457200" y="1424259"/>
            <a:ext cx="8516631" cy="4957491"/>
          </a:xfrm>
        </p:spPr>
        <p:txBody>
          <a:bodyPr/>
          <a:lstStyle/>
          <a:p>
            <a:pPr eaLnBrk="1" hangingPunct="1">
              <a:lnSpc>
                <a:spcPct val="80000"/>
              </a:lnSpc>
            </a:pPr>
            <a:r>
              <a:rPr lang="en-GB" altLang="en-US" sz="2000"/>
              <a:t>For your child this would mean:</a:t>
            </a:r>
          </a:p>
          <a:p>
            <a:pPr eaLnBrk="1" hangingPunct="1">
              <a:lnSpc>
                <a:spcPct val="80000"/>
              </a:lnSpc>
            </a:pPr>
            <a:r>
              <a:rPr lang="en-GB" altLang="en-US" sz="2000"/>
              <a:t>That the teacher has the highest possible expectations for your child and all pupils in their class</a:t>
            </a:r>
          </a:p>
          <a:p>
            <a:pPr eaLnBrk="1" hangingPunct="1">
              <a:lnSpc>
                <a:spcPct val="80000"/>
              </a:lnSpc>
            </a:pPr>
            <a:r>
              <a:rPr lang="en-GB" altLang="en-US" sz="2000"/>
              <a:t>That all teaching is built on what your child already knows, can do and can understand, your child will complete a pupil passport to show how they best learn.</a:t>
            </a:r>
          </a:p>
          <a:p>
            <a:pPr eaLnBrk="1" hangingPunct="1">
              <a:lnSpc>
                <a:spcPct val="80000"/>
              </a:lnSpc>
            </a:pPr>
            <a:r>
              <a:rPr lang="en-GB" altLang="en-US" sz="2000"/>
              <a:t>Different ways of teaching are in place so that your child is fully involved in learning in class, through challenge and reasonable  adaptions</a:t>
            </a:r>
          </a:p>
          <a:p>
            <a:pPr eaLnBrk="1" hangingPunct="1">
              <a:lnSpc>
                <a:spcPct val="80000"/>
              </a:lnSpc>
            </a:pPr>
            <a:r>
              <a:rPr lang="en-GB" altLang="en-US" sz="2000"/>
              <a:t>Specific strategies (which may be suggested by the SENCo or outside agencies) are in place to support children to learn</a:t>
            </a:r>
          </a:p>
          <a:p>
            <a:pPr>
              <a:lnSpc>
                <a:spcPct val="80000"/>
              </a:lnSpc>
            </a:pPr>
            <a:r>
              <a:rPr lang="en-GB" altLang="en-US" sz="2000"/>
              <a:t>The environment so that it is calm and well resourced – children are taught how to use scaffolds and support independently.</a:t>
            </a:r>
          </a:p>
          <a:p>
            <a:pPr eaLnBrk="1" hangingPunct="1">
              <a:lnSpc>
                <a:spcPct val="80000"/>
              </a:lnSpc>
            </a:pPr>
            <a:r>
              <a:rPr lang="en-GB" altLang="en-US" sz="2000"/>
              <a:t>That staff will let you know what your child is learning and use the Home-School Journal to make comments about successes and concerns. </a:t>
            </a:r>
          </a:p>
          <a:p>
            <a:pPr eaLnBrk="1" hangingPunct="1">
              <a:lnSpc>
                <a:spcPct val="80000"/>
              </a:lnSpc>
            </a:pPr>
            <a:r>
              <a:rPr lang="en-GB" altLang="en-US" sz="2000"/>
              <a:t>Your child’s progress is constantly assessed, monitored and reviewed and any gap or gaps in their understanding/learning will be identified and addressed through targets and interventions. </a:t>
            </a:r>
          </a:p>
          <a:p>
            <a:pPr eaLnBrk="1" hangingPunct="1">
              <a:lnSpc>
                <a:spcPct val="80000"/>
              </a:lnSpc>
            </a:pPr>
            <a:r>
              <a:rPr lang="en-GB" altLang="en-US" sz="2000"/>
              <a:t>The </a:t>
            </a:r>
            <a:r>
              <a:rPr lang="en-GB" altLang="en-US" sz="2000">
                <a:hlinkClick r:id="rId2"/>
              </a:rPr>
              <a:t>policies</a:t>
            </a:r>
            <a:r>
              <a:rPr lang="en-GB" altLang="en-US" sz="2000"/>
              <a:t> section of our website provides further details.</a:t>
            </a:r>
          </a:p>
        </p:txBody>
      </p:sp>
      <p:pic>
        <p:nvPicPr>
          <p:cNvPr id="16389" name="Picture 5">
            <a:hlinkClick r:id="" action="ppaction://hlinkshowjump?jump=nextslide"/>
            <a:extLst>
              <a:ext uri="{FF2B5EF4-FFF2-40B4-BE49-F238E27FC236}">
                <a16:creationId xmlns:a16="http://schemas.microsoft.com/office/drawing/2014/main" id="{582ABDD2-E5F3-695A-E99B-A77E15B0C2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6165850"/>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90" name="Picture 7" descr="Image result for contents button">
            <a:hlinkClick r:id="rId4" action="ppaction://hlinksldjump"/>
            <a:extLst>
              <a:ext uri="{FF2B5EF4-FFF2-40B4-BE49-F238E27FC236}">
                <a16:creationId xmlns:a16="http://schemas.microsoft.com/office/drawing/2014/main" id="{4F37FEBD-4A4A-6CB0-F61B-A2D7D5F8C1E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8780EE33-AC5B-69E1-C338-E267A4CCBCB6}"/>
              </a:ext>
            </a:extLst>
          </p:cNvPr>
          <p:cNvSpPr>
            <a:spLocks noGrp="1" noChangeArrowheads="1"/>
          </p:cNvSpPr>
          <p:nvPr>
            <p:ph type="title"/>
          </p:nvPr>
        </p:nvSpPr>
        <p:spPr/>
        <p:txBody>
          <a:bodyPr/>
          <a:lstStyle/>
          <a:p>
            <a:pPr eaLnBrk="1" hangingPunct="1"/>
            <a:r>
              <a:rPr lang="en-GB" altLang="en-US" sz="3600" b="1">
                <a:solidFill>
                  <a:schemeClr val="accent2"/>
                </a:solidFill>
              </a:rPr>
              <a:t>Targeted Interventions </a:t>
            </a:r>
            <a:endParaRPr lang="en-GB" altLang="en-US" sz="4000" b="1"/>
          </a:p>
        </p:txBody>
      </p:sp>
      <p:sp>
        <p:nvSpPr>
          <p:cNvPr id="17411" name="Rectangle 3">
            <a:extLst>
              <a:ext uri="{FF2B5EF4-FFF2-40B4-BE49-F238E27FC236}">
                <a16:creationId xmlns:a16="http://schemas.microsoft.com/office/drawing/2014/main" id="{3DA1C132-510D-F2F9-CA65-FE46B350CC5D}"/>
              </a:ext>
            </a:extLst>
          </p:cNvPr>
          <p:cNvSpPr>
            <a:spLocks noGrp="1" noChangeArrowheads="1"/>
          </p:cNvSpPr>
          <p:nvPr>
            <p:ph type="body" idx="1"/>
          </p:nvPr>
        </p:nvSpPr>
        <p:spPr>
          <a:xfrm>
            <a:off x="468313" y="1628775"/>
            <a:ext cx="8229600" cy="4525963"/>
          </a:xfrm>
        </p:spPr>
        <p:txBody>
          <a:bodyPr/>
          <a:lstStyle/>
          <a:p>
            <a:pPr eaLnBrk="1" hangingPunct="1">
              <a:lnSpc>
                <a:spcPct val="80000"/>
              </a:lnSpc>
            </a:pPr>
            <a:r>
              <a:rPr lang="en-GB" altLang="en-US" sz="2000"/>
              <a:t>These may be run in the classroom or in sessions outside of whole class learning</a:t>
            </a:r>
          </a:p>
          <a:p>
            <a:pPr eaLnBrk="1" hangingPunct="1">
              <a:lnSpc>
                <a:spcPct val="80000"/>
              </a:lnSpc>
            </a:pPr>
            <a:r>
              <a:rPr lang="en-GB" altLang="en-US" sz="2000"/>
              <a:t>They may be delivered by a teacher or teaching assistant</a:t>
            </a:r>
          </a:p>
          <a:p>
            <a:pPr eaLnBrk="1" hangingPunct="1">
              <a:lnSpc>
                <a:spcPct val="80000"/>
              </a:lnSpc>
            </a:pPr>
            <a:r>
              <a:rPr lang="en-GB" altLang="en-US" sz="2000"/>
              <a:t>These are usually group sessions with specific targets to help them to make progress, targets are used in both group and class work</a:t>
            </a:r>
          </a:p>
          <a:p>
            <a:pPr eaLnBrk="1" hangingPunct="1">
              <a:lnSpc>
                <a:spcPct val="80000"/>
              </a:lnSpc>
            </a:pPr>
            <a:r>
              <a:rPr lang="en-GB" altLang="en-US" sz="2000"/>
              <a:t>Targets may form part of your child’s pupil passport</a:t>
            </a:r>
          </a:p>
          <a:p>
            <a:pPr eaLnBrk="1" hangingPunct="1">
              <a:lnSpc>
                <a:spcPct val="80000"/>
              </a:lnSpc>
            </a:pPr>
            <a:r>
              <a:rPr lang="en-GB" altLang="en-US" sz="2000"/>
              <a:t>Interventions will be assessed and monitored by the school leadership team</a:t>
            </a:r>
          </a:p>
          <a:p>
            <a:pPr eaLnBrk="1" hangingPunct="1">
              <a:lnSpc>
                <a:spcPct val="80000"/>
              </a:lnSpc>
            </a:pPr>
            <a:r>
              <a:rPr lang="en-GB" altLang="en-US" sz="2000"/>
              <a:t>Parents are informed when their child is in intervention groups and targets and progress are shared</a:t>
            </a:r>
          </a:p>
          <a:p>
            <a:pPr eaLnBrk="1" hangingPunct="1">
              <a:lnSpc>
                <a:spcPct val="80000"/>
              </a:lnSpc>
            </a:pPr>
            <a:r>
              <a:rPr lang="en-GB" altLang="en-US" sz="2000"/>
              <a:t>Parents invited to attend sessions to share the aims and work of these groups and then support with follow up at home as required</a:t>
            </a:r>
          </a:p>
          <a:p>
            <a:pPr eaLnBrk="1" hangingPunct="1">
              <a:lnSpc>
                <a:spcPct val="80000"/>
              </a:lnSpc>
            </a:pPr>
            <a:r>
              <a:rPr lang="en-GB" altLang="en-US" sz="2000"/>
              <a:t>Pupils evaluate their work in groups after each session and as part of end of unit reviews</a:t>
            </a:r>
          </a:p>
        </p:txBody>
      </p:sp>
      <p:pic>
        <p:nvPicPr>
          <p:cNvPr id="17412" name="Picture 519">
            <a:extLst>
              <a:ext uri="{FF2B5EF4-FFF2-40B4-BE49-F238E27FC236}">
                <a16:creationId xmlns:a16="http://schemas.microsoft.com/office/drawing/2014/main" id="{7938506D-72B2-553C-D843-7E247479B3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5825" y="260350"/>
            <a:ext cx="1704975"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5">
            <a:hlinkClick r:id="" action="ppaction://hlinkshowjump?jump=nextslide"/>
            <a:extLst>
              <a:ext uri="{FF2B5EF4-FFF2-40B4-BE49-F238E27FC236}">
                <a16:creationId xmlns:a16="http://schemas.microsoft.com/office/drawing/2014/main" id="{07BCE9E4-4A29-F24F-F3EE-3EF68BFF95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6165850"/>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4" name="Picture 7" descr="Image result for contents button">
            <a:hlinkClick r:id="rId4" action="ppaction://hlinksldjump"/>
            <a:extLst>
              <a:ext uri="{FF2B5EF4-FFF2-40B4-BE49-F238E27FC236}">
                <a16:creationId xmlns:a16="http://schemas.microsoft.com/office/drawing/2014/main" id="{8A3FCC2E-9C6A-334C-C6CD-3FED23861A5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516CBA91-5F25-B1D0-61B5-9B1FDAE1EC1D}"/>
              </a:ext>
            </a:extLst>
          </p:cNvPr>
          <p:cNvSpPr>
            <a:spLocks noGrp="1" noChangeArrowheads="1"/>
          </p:cNvSpPr>
          <p:nvPr>
            <p:ph type="title"/>
          </p:nvPr>
        </p:nvSpPr>
        <p:spPr/>
        <p:txBody>
          <a:bodyPr/>
          <a:lstStyle/>
          <a:p>
            <a:pPr eaLnBrk="1" hangingPunct="1"/>
            <a:r>
              <a:rPr lang="en-GB" altLang="en-US" sz="3600" b="1">
                <a:solidFill>
                  <a:schemeClr val="accent2"/>
                </a:solidFill>
              </a:rPr>
              <a:t>Individual Support </a:t>
            </a:r>
            <a:endParaRPr lang="en-GB" altLang="en-US" sz="4000"/>
          </a:p>
        </p:txBody>
      </p:sp>
      <p:sp>
        <p:nvSpPr>
          <p:cNvPr id="18435" name="Rectangle 3">
            <a:extLst>
              <a:ext uri="{FF2B5EF4-FFF2-40B4-BE49-F238E27FC236}">
                <a16:creationId xmlns:a16="http://schemas.microsoft.com/office/drawing/2014/main" id="{882939D3-A8D1-66F0-3607-50C06281401B}"/>
              </a:ext>
            </a:extLst>
          </p:cNvPr>
          <p:cNvSpPr>
            <a:spLocks noGrp="1" noChangeArrowheads="1"/>
          </p:cNvSpPr>
          <p:nvPr>
            <p:ph type="body" idx="1"/>
          </p:nvPr>
        </p:nvSpPr>
        <p:spPr>
          <a:xfrm>
            <a:off x="457200" y="1159402"/>
            <a:ext cx="8260353" cy="5212788"/>
          </a:xfrm>
        </p:spPr>
        <p:txBody>
          <a:bodyPr/>
          <a:lstStyle/>
          <a:p>
            <a:pPr eaLnBrk="1" hangingPunct="1">
              <a:lnSpc>
                <a:spcPct val="90000"/>
              </a:lnSpc>
            </a:pPr>
            <a:r>
              <a:rPr lang="en-GB" altLang="en-US" sz="2400"/>
              <a:t>Some pupils will follow 1-1 work; such as if the learner has an Education Health and Care Plan or if they have been assessed by outside agencies</a:t>
            </a:r>
          </a:p>
          <a:p>
            <a:pPr eaLnBrk="1" hangingPunct="1">
              <a:lnSpc>
                <a:spcPct val="90000"/>
              </a:lnSpc>
            </a:pPr>
            <a:r>
              <a:rPr lang="en-GB" altLang="en-US" sz="2400"/>
              <a:t>Children with Social and Emotional and Mental Health needs are support by external programmes alongside those run by the school’s team of TAs</a:t>
            </a:r>
          </a:p>
          <a:p>
            <a:pPr eaLnBrk="1" hangingPunct="1">
              <a:lnSpc>
                <a:spcPct val="90000"/>
              </a:lnSpc>
            </a:pPr>
            <a:r>
              <a:rPr lang="en-GB" altLang="en-US" sz="2400"/>
              <a:t>Individuals have access to aids and materials to support their learning </a:t>
            </a:r>
            <a:r>
              <a:rPr lang="en-GB" altLang="en-US" sz="2400" err="1"/>
              <a:t>eg</a:t>
            </a:r>
            <a:r>
              <a:rPr lang="en-GB" altLang="en-US" sz="2400"/>
              <a:t> wedge cushions, ear defenders, ATT laptops etc</a:t>
            </a:r>
          </a:p>
          <a:p>
            <a:pPr eaLnBrk="1" hangingPunct="1">
              <a:lnSpc>
                <a:spcPct val="90000"/>
              </a:lnSpc>
            </a:pPr>
            <a:r>
              <a:rPr lang="en-GB" altLang="en-US" sz="2400"/>
              <a:t>There will be regular formal reviews and informal meetings to discuss provision and progress between staff, parents and pupils.</a:t>
            </a:r>
          </a:p>
          <a:p>
            <a:pPr>
              <a:lnSpc>
                <a:spcPct val="90000"/>
              </a:lnSpc>
            </a:pPr>
            <a:r>
              <a:rPr lang="en-GB" altLang="en-US" sz="2400" err="1"/>
              <a:t>Chidren</a:t>
            </a:r>
            <a:r>
              <a:rPr lang="en-GB" altLang="en-US" sz="2400"/>
              <a:t> in all classes have access to Zones of Regulation resources and access to sensory regulation equipment.</a:t>
            </a:r>
          </a:p>
          <a:p>
            <a:pPr marL="0" indent="0">
              <a:lnSpc>
                <a:spcPct val="90000"/>
              </a:lnSpc>
              <a:buNone/>
            </a:pPr>
            <a:endParaRPr lang="en-GB" altLang="en-US" sz="2400"/>
          </a:p>
          <a:p>
            <a:pPr>
              <a:lnSpc>
                <a:spcPct val="90000"/>
              </a:lnSpc>
            </a:pPr>
            <a:endParaRPr lang="en-GB" altLang="en-US" sz="2600"/>
          </a:p>
        </p:txBody>
      </p:sp>
      <p:pic>
        <p:nvPicPr>
          <p:cNvPr id="18436" name="Picture 521">
            <a:extLst>
              <a:ext uri="{FF2B5EF4-FFF2-40B4-BE49-F238E27FC236}">
                <a16:creationId xmlns:a16="http://schemas.microsoft.com/office/drawing/2014/main" id="{15AA01FF-660E-3670-4347-6260243EFB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56550" y="4581525"/>
            <a:ext cx="969963" cy="87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Picture 5">
            <a:hlinkClick r:id="" action="ppaction://hlinkshowjump?jump=nextslide"/>
            <a:extLst>
              <a:ext uri="{FF2B5EF4-FFF2-40B4-BE49-F238E27FC236}">
                <a16:creationId xmlns:a16="http://schemas.microsoft.com/office/drawing/2014/main" id="{4494A423-51E8-0AC0-F16F-0AF9C922AB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6165850"/>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8" name="Picture 7" descr="Image result for contents button">
            <a:hlinkClick r:id="rId4" action="ppaction://hlinksldjump"/>
            <a:extLst>
              <a:ext uri="{FF2B5EF4-FFF2-40B4-BE49-F238E27FC236}">
                <a16:creationId xmlns:a16="http://schemas.microsoft.com/office/drawing/2014/main" id="{B3394862-7C37-668F-FC18-E57A2D6416A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68131072-8DF5-AA10-6841-657891E4E7A5}"/>
              </a:ext>
            </a:extLst>
          </p:cNvPr>
          <p:cNvSpPr>
            <a:spLocks noGrp="1" noChangeArrowheads="1"/>
          </p:cNvSpPr>
          <p:nvPr>
            <p:ph type="title"/>
          </p:nvPr>
        </p:nvSpPr>
        <p:spPr/>
        <p:txBody>
          <a:bodyPr/>
          <a:lstStyle/>
          <a:p>
            <a:pPr eaLnBrk="1" hangingPunct="1"/>
            <a:r>
              <a:rPr lang="en-GB" altLang="en-US" sz="3600" b="1">
                <a:solidFill>
                  <a:schemeClr val="accent2"/>
                </a:solidFill>
              </a:rPr>
              <a:t>Sessions run by outside agencies</a:t>
            </a:r>
            <a:r>
              <a:rPr lang="en-GB" altLang="en-US" sz="4000"/>
              <a:t> </a:t>
            </a:r>
          </a:p>
        </p:txBody>
      </p:sp>
      <p:sp>
        <p:nvSpPr>
          <p:cNvPr id="19459" name="Rectangle 3">
            <a:extLst>
              <a:ext uri="{FF2B5EF4-FFF2-40B4-BE49-F238E27FC236}">
                <a16:creationId xmlns:a16="http://schemas.microsoft.com/office/drawing/2014/main" id="{A14E24F3-8B89-F575-D60C-D12C246F9916}"/>
              </a:ext>
            </a:extLst>
          </p:cNvPr>
          <p:cNvSpPr>
            <a:spLocks noGrp="1" noChangeArrowheads="1"/>
          </p:cNvSpPr>
          <p:nvPr>
            <p:ph type="body" idx="1"/>
          </p:nvPr>
        </p:nvSpPr>
        <p:spPr>
          <a:xfrm>
            <a:off x="457200" y="1125539"/>
            <a:ext cx="8229600" cy="5143182"/>
          </a:xfrm>
        </p:spPr>
        <p:txBody>
          <a:bodyPr/>
          <a:lstStyle/>
          <a:p>
            <a:pPr eaLnBrk="1" hangingPunct="1">
              <a:lnSpc>
                <a:spcPct val="80000"/>
              </a:lnSpc>
            </a:pPr>
            <a:r>
              <a:rPr lang="en-GB" altLang="en-US" sz="1800"/>
              <a:t>This may be from services such as:</a:t>
            </a:r>
          </a:p>
          <a:p>
            <a:pPr lvl="1" eaLnBrk="1" hangingPunct="1">
              <a:lnSpc>
                <a:spcPct val="80000"/>
              </a:lnSpc>
            </a:pPr>
            <a:r>
              <a:rPr lang="en-GB" altLang="en-US" sz="1600"/>
              <a:t>Access Through Technology </a:t>
            </a:r>
          </a:p>
          <a:p>
            <a:pPr lvl="1" eaLnBrk="1" hangingPunct="1">
              <a:lnSpc>
                <a:spcPct val="80000"/>
              </a:lnSpc>
            </a:pPr>
            <a:r>
              <a:rPr lang="en-GB" altLang="en-US" sz="1600"/>
              <a:t>CAMHS Child &amp; Adolescent Mental Health Services</a:t>
            </a:r>
          </a:p>
          <a:p>
            <a:pPr lvl="1" eaLnBrk="1" hangingPunct="1">
              <a:lnSpc>
                <a:spcPct val="80000"/>
              </a:lnSpc>
            </a:pPr>
            <a:r>
              <a:rPr lang="en-GB" altLang="en-US" sz="1600"/>
              <a:t>CEPP – the Child and Educational Psychology Service</a:t>
            </a:r>
          </a:p>
          <a:p>
            <a:pPr lvl="1" eaLnBrk="1" hangingPunct="1">
              <a:lnSpc>
                <a:spcPct val="80000"/>
              </a:lnSpc>
            </a:pPr>
            <a:r>
              <a:rPr lang="en-GB" altLang="en-US" sz="1600"/>
              <a:t>Dyslexia Outreach Support</a:t>
            </a:r>
          </a:p>
          <a:p>
            <a:pPr lvl="1" eaLnBrk="1" hangingPunct="1">
              <a:lnSpc>
                <a:spcPct val="80000"/>
              </a:lnSpc>
            </a:pPr>
            <a:r>
              <a:rPr lang="en-GB" altLang="en-US" sz="1600"/>
              <a:t>Educational Psychology &amp; Specialist Support EPSS</a:t>
            </a:r>
          </a:p>
          <a:p>
            <a:pPr lvl="1" eaLnBrk="1" hangingPunct="1">
              <a:lnSpc>
                <a:spcPct val="80000"/>
              </a:lnSpc>
            </a:pPr>
            <a:r>
              <a:rPr lang="en-GB" altLang="en-US" sz="1600"/>
              <a:t>Leeway / NIDAS</a:t>
            </a:r>
          </a:p>
          <a:p>
            <a:pPr lvl="1" eaLnBrk="1" hangingPunct="1">
              <a:lnSpc>
                <a:spcPct val="80000"/>
              </a:lnSpc>
            </a:pPr>
            <a:r>
              <a:rPr lang="en-GB" altLang="en-US" sz="1600"/>
              <a:t>Nelsons Journey</a:t>
            </a:r>
          </a:p>
          <a:p>
            <a:pPr lvl="1" eaLnBrk="1" hangingPunct="1">
              <a:lnSpc>
                <a:spcPct val="80000"/>
              </a:lnSpc>
            </a:pPr>
            <a:r>
              <a:rPr lang="en-GB" altLang="en-US" sz="1600"/>
              <a:t>Norfolk &amp; Waveney Speech and Language Therapy Service</a:t>
            </a:r>
          </a:p>
          <a:p>
            <a:pPr lvl="1" eaLnBrk="1" hangingPunct="1">
              <a:lnSpc>
                <a:spcPct val="80000"/>
              </a:lnSpc>
            </a:pPr>
            <a:r>
              <a:rPr lang="en-GB" altLang="en-US" sz="1600"/>
              <a:t>Norfolk Early Help </a:t>
            </a:r>
          </a:p>
          <a:p>
            <a:pPr lvl="1" eaLnBrk="1" hangingPunct="1">
              <a:lnSpc>
                <a:spcPct val="80000"/>
              </a:lnSpc>
            </a:pPr>
            <a:r>
              <a:rPr lang="en-GB" altLang="en-US" sz="1600"/>
              <a:t>Norfolk Virtual School</a:t>
            </a:r>
          </a:p>
          <a:p>
            <a:pPr lvl="1" eaLnBrk="1" hangingPunct="1">
              <a:lnSpc>
                <a:spcPct val="80000"/>
              </a:lnSpc>
            </a:pPr>
            <a:r>
              <a:rPr lang="en-GB" altLang="en-US" sz="1600"/>
              <a:t>Norwich Mental Health Support Team MHST</a:t>
            </a:r>
          </a:p>
          <a:p>
            <a:pPr lvl="1" eaLnBrk="1" hangingPunct="1">
              <a:lnSpc>
                <a:spcPct val="80000"/>
              </a:lnSpc>
            </a:pPr>
            <a:r>
              <a:rPr lang="en-GB" altLang="en-US" sz="1600"/>
              <a:t>Occupational Therapists </a:t>
            </a:r>
          </a:p>
          <a:p>
            <a:pPr lvl="1" eaLnBrk="1" hangingPunct="1">
              <a:lnSpc>
                <a:spcPct val="80000"/>
              </a:lnSpc>
            </a:pPr>
            <a:r>
              <a:rPr lang="en-GB" altLang="en-US" sz="1600"/>
              <a:t>Paediatricians </a:t>
            </a:r>
          </a:p>
          <a:p>
            <a:pPr lvl="1" eaLnBrk="1" hangingPunct="1">
              <a:lnSpc>
                <a:spcPct val="80000"/>
              </a:lnSpc>
            </a:pPr>
            <a:r>
              <a:rPr lang="en-GB" altLang="en-US" sz="1600"/>
              <a:t>Physiotherapists</a:t>
            </a:r>
          </a:p>
          <a:p>
            <a:pPr lvl="1" eaLnBrk="1" hangingPunct="1">
              <a:lnSpc>
                <a:spcPct val="80000"/>
              </a:lnSpc>
            </a:pPr>
            <a:r>
              <a:rPr lang="en-GB" altLang="en-US" sz="1600"/>
              <a:t>School Nursing Team (Just One Number) 0300 300 0123</a:t>
            </a:r>
          </a:p>
          <a:p>
            <a:pPr lvl="1" eaLnBrk="1" hangingPunct="1">
              <a:lnSpc>
                <a:spcPct val="80000"/>
              </a:lnSpc>
            </a:pPr>
            <a:r>
              <a:rPr lang="en-GB" altLang="en-US" sz="1600"/>
              <a:t>SEND &amp; Inclusion Line 0333 313 7165</a:t>
            </a:r>
          </a:p>
          <a:p>
            <a:pPr lvl="1" eaLnBrk="1" hangingPunct="1">
              <a:lnSpc>
                <a:spcPct val="80000"/>
              </a:lnSpc>
            </a:pPr>
            <a:r>
              <a:rPr lang="en-GB" altLang="en-US" sz="1600"/>
              <a:t>Virtual School Sensory Support</a:t>
            </a:r>
          </a:p>
          <a:p>
            <a:pPr lvl="1" eaLnBrk="1" hangingPunct="1">
              <a:lnSpc>
                <a:spcPct val="80000"/>
              </a:lnSpc>
            </a:pPr>
            <a:r>
              <a:rPr lang="en-GB" altLang="en-US" sz="1600"/>
              <a:t>Young Carers / Carers Matters</a:t>
            </a:r>
          </a:p>
        </p:txBody>
      </p:sp>
      <p:pic>
        <p:nvPicPr>
          <p:cNvPr id="19460" name="Picture 4">
            <a:hlinkClick r:id="" action="ppaction://hlinkshowjump?jump=nextslide"/>
            <a:extLst>
              <a:ext uri="{FF2B5EF4-FFF2-40B4-BE49-F238E27FC236}">
                <a16:creationId xmlns:a16="http://schemas.microsoft.com/office/drawing/2014/main" id="{BA0DB96F-E216-0E79-A356-74E9009453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0650" y="6165850"/>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461" name="Picture 6" descr="Image result for contents button">
            <a:hlinkClick r:id="rId3" action="ppaction://hlinksldjump"/>
            <a:extLst>
              <a:ext uri="{FF2B5EF4-FFF2-40B4-BE49-F238E27FC236}">
                <a16:creationId xmlns:a16="http://schemas.microsoft.com/office/drawing/2014/main" id="{BF233916-E790-F2FC-FF45-69F9BC68B2D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388" y="66675"/>
            <a:ext cx="122396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a:extLst>
              <a:ext uri="{FF2B5EF4-FFF2-40B4-BE49-F238E27FC236}">
                <a16:creationId xmlns:a16="http://schemas.microsoft.com/office/drawing/2014/main" id="{F73AC868-0591-AC65-A489-2A8793C1C14C}"/>
              </a:ext>
            </a:extLst>
          </p:cNvPr>
          <p:cNvSpPr>
            <a:spLocks noChangeArrowheads="1"/>
          </p:cNvSpPr>
          <p:nvPr/>
        </p:nvSpPr>
        <p:spPr bwMode="auto">
          <a:xfrm>
            <a:off x="468313" y="1268413"/>
            <a:ext cx="8229600" cy="4857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lnSpc>
                <a:spcPct val="80000"/>
              </a:lnSpc>
            </a:pPr>
            <a:r>
              <a:rPr lang="en-GB" altLang="en-US" sz="2000"/>
              <a:t>When providing support that is additional to or different from we engage in a four stage process: </a:t>
            </a:r>
            <a:r>
              <a:rPr lang="en-GB" altLang="en-US" sz="2000" b="1"/>
              <a:t>ASSESS, PLAN, DO and REVIEW. </a:t>
            </a:r>
          </a:p>
          <a:p>
            <a:pPr eaLnBrk="1" hangingPunct="1">
              <a:lnSpc>
                <a:spcPct val="80000"/>
              </a:lnSpc>
            </a:pPr>
            <a:r>
              <a:rPr lang="en-GB" altLang="en-US" sz="2000" b="1"/>
              <a:t>Assess</a:t>
            </a:r>
            <a:r>
              <a:rPr lang="en-GB" altLang="en-US" sz="2000"/>
              <a:t> – this involves taking into consideration all the information from discussions from parents or carers, the child, the teacher, support staff and a variety of assessments. Results are used to inform pupil progress meetings, reviews, reports and one page profiles. Data is used to measure and assess progress of pupils with SEND and shared and discussed with governors.</a:t>
            </a:r>
            <a:endParaRPr lang="en-GB" altLang="en-US" sz="2000" b="1"/>
          </a:p>
          <a:p>
            <a:pPr eaLnBrk="1" hangingPunct="1">
              <a:lnSpc>
                <a:spcPct val="80000"/>
              </a:lnSpc>
            </a:pPr>
            <a:r>
              <a:rPr lang="en-GB" altLang="en-US" sz="2000" b="1"/>
              <a:t>Plan </a:t>
            </a:r>
            <a:r>
              <a:rPr lang="en-GB" altLang="en-US" sz="2000"/>
              <a:t>– this stage identifies the barriers to learning, intended outcomes and details what additional support will be provided to help overcome the barriers. Decisions will be recorded and will form part of the parent/ teacher consultations.</a:t>
            </a:r>
            <a:endParaRPr lang="en-GB" altLang="en-US" sz="2000" b="1"/>
          </a:p>
          <a:p>
            <a:pPr eaLnBrk="1" hangingPunct="1">
              <a:lnSpc>
                <a:spcPct val="80000"/>
              </a:lnSpc>
            </a:pPr>
            <a:r>
              <a:rPr lang="en-GB" altLang="en-US" sz="2000" b="1"/>
              <a:t>Do</a:t>
            </a:r>
            <a:r>
              <a:rPr lang="en-GB" altLang="en-US" sz="2000"/>
              <a:t> – providing the support as set out in the plan.</a:t>
            </a:r>
            <a:endParaRPr lang="en-GB" altLang="en-US" sz="2000" b="1"/>
          </a:p>
          <a:p>
            <a:pPr eaLnBrk="1" hangingPunct="1">
              <a:lnSpc>
                <a:spcPct val="80000"/>
              </a:lnSpc>
            </a:pPr>
            <a:r>
              <a:rPr lang="en-GB" altLang="en-US" sz="2000" b="1"/>
              <a:t>Review</a:t>
            </a:r>
            <a:r>
              <a:rPr lang="en-GB" altLang="en-US" sz="2000"/>
              <a:t> – measuring the impact and deciding whether changes to the support will be made. We will evaluate the effectiveness of any additional support. This will be ongoing </a:t>
            </a:r>
          </a:p>
          <a:p>
            <a:pPr eaLnBrk="1" hangingPunct="1">
              <a:lnSpc>
                <a:spcPct val="80000"/>
              </a:lnSpc>
            </a:pPr>
            <a:r>
              <a:rPr lang="en-GB" altLang="en-US" sz="2000"/>
              <a:t>Specific details of each level of support are given in our Provision Map - </a:t>
            </a:r>
            <a:r>
              <a:rPr lang="en-GB" altLang="en-US" sz="2000">
                <a:hlinkClick r:id="rId2" action="ppaction://hlinksldjump"/>
              </a:rPr>
              <a:t>Cognition &amp; Learning</a:t>
            </a:r>
            <a:r>
              <a:rPr lang="en-GB" altLang="en-US" sz="2000"/>
              <a:t>, </a:t>
            </a:r>
            <a:r>
              <a:rPr lang="en-GB" altLang="en-US" sz="2000">
                <a:hlinkClick r:id="rId3" action="ppaction://hlinksldjump"/>
              </a:rPr>
              <a:t>Communication &amp; Interaction</a:t>
            </a:r>
            <a:r>
              <a:rPr lang="en-GB" altLang="en-US" sz="2000"/>
              <a:t>, </a:t>
            </a:r>
            <a:r>
              <a:rPr lang="en-GB" altLang="en-US" sz="2000">
                <a:hlinkClick r:id="rId4" action="ppaction://hlinksldjump"/>
              </a:rPr>
              <a:t>Social Emotional &amp; Mental Health Difficulties </a:t>
            </a:r>
            <a:r>
              <a:rPr lang="en-GB" altLang="en-US" sz="2000"/>
              <a:t>and </a:t>
            </a:r>
            <a:r>
              <a:rPr lang="en-GB" altLang="en-US" sz="2000">
                <a:hlinkClick r:id="rId5" action="ppaction://hlinksldjump"/>
              </a:rPr>
              <a:t>Physical &amp; Sensory</a:t>
            </a:r>
            <a:endParaRPr lang="en-GB" altLang="en-US" sz="2000"/>
          </a:p>
          <a:p>
            <a:pPr eaLnBrk="1" hangingPunct="1">
              <a:lnSpc>
                <a:spcPct val="80000"/>
              </a:lnSpc>
            </a:pPr>
            <a:r>
              <a:rPr lang="en-GB" altLang="en-US" sz="2000"/>
              <a:t>A list of our </a:t>
            </a:r>
            <a:r>
              <a:rPr lang="en-GB" altLang="en-US" sz="2000">
                <a:solidFill>
                  <a:srgbClr val="FF0000"/>
                </a:solidFill>
                <a:hlinkClick r:id="rId6" action="ppaction://hlinksldjump"/>
              </a:rPr>
              <a:t>Assessment tools</a:t>
            </a:r>
            <a:r>
              <a:rPr lang="en-GB" altLang="en-US" sz="2000">
                <a:hlinkClick r:id="rId6" action="ppaction://hlinksldjump"/>
              </a:rPr>
              <a:t> </a:t>
            </a:r>
            <a:r>
              <a:rPr lang="en-GB" altLang="en-US" sz="2000"/>
              <a:t>is given here.</a:t>
            </a:r>
          </a:p>
        </p:txBody>
      </p:sp>
      <p:sp>
        <p:nvSpPr>
          <p:cNvPr id="20483" name="Rectangle 5">
            <a:extLst>
              <a:ext uri="{FF2B5EF4-FFF2-40B4-BE49-F238E27FC236}">
                <a16:creationId xmlns:a16="http://schemas.microsoft.com/office/drawing/2014/main" id="{E6BA87ED-A062-3ACE-A5C2-4BE51312C53D}"/>
              </a:ext>
            </a:extLst>
          </p:cNvPr>
          <p:cNvSpPr>
            <a:spLocks noChangeArrowheads="1"/>
          </p:cNvSpPr>
          <p:nvPr/>
        </p:nvSpPr>
        <p:spPr bwMode="auto">
          <a:xfrm>
            <a:off x="468313" y="260350"/>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r" eaLnBrk="1" hangingPunct="1">
              <a:spcBef>
                <a:spcPct val="0"/>
              </a:spcBef>
              <a:buFontTx/>
              <a:buNone/>
            </a:pPr>
            <a:r>
              <a:rPr lang="en-GB" altLang="en-US" sz="3600" b="1">
                <a:solidFill>
                  <a:schemeClr val="accent2"/>
                </a:solidFill>
              </a:rPr>
              <a:t>ASSESS, PLAN, DO and REVIEW</a:t>
            </a:r>
          </a:p>
        </p:txBody>
      </p:sp>
      <p:pic>
        <p:nvPicPr>
          <p:cNvPr id="20484" name="Picture 6">
            <a:hlinkClick r:id="" action="ppaction://hlinkshowjump?jump=nextslide"/>
            <a:extLst>
              <a:ext uri="{FF2B5EF4-FFF2-40B4-BE49-F238E27FC236}">
                <a16:creationId xmlns:a16="http://schemas.microsoft.com/office/drawing/2014/main" id="{7E42B25E-D284-1424-B7B9-B39C46E8974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740650" y="6165850"/>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5" name="Picture 7" descr="Image result for contents button">
            <a:hlinkClick r:id="rId8" action="ppaction://hlinksldjump"/>
            <a:extLst>
              <a:ext uri="{FF2B5EF4-FFF2-40B4-BE49-F238E27FC236}">
                <a16:creationId xmlns:a16="http://schemas.microsoft.com/office/drawing/2014/main" id="{726BA41C-D785-2468-0B41-5B66BCF761B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6" name="Rectangle 10">
            <a:extLst>
              <a:ext uri="{FF2B5EF4-FFF2-40B4-BE49-F238E27FC236}">
                <a16:creationId xmlns:a16="http://schemas.microsoft.com/office/drawing/2014/main" id="{65900997-CB65-B85B-4F6E-6EB26DD9BC75}"/>
              </a:ext>
            </a:extLst>
          </p:cNvPr>
          <p:cNvSpPr>
            <a:spLocks noChangeArrowheads="1"/>
          </p:cNvSpPr>
          <p:nvPr/>
        </p:nvSpPr>
        <p:spPr bwMode="auto">
          <a:xfrm>
            <a:off x="6227763" y="6303963"/>
            <a:ext cx="12255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buFontTx/>
              <a:buNone/>
            </a:pPr>
            <a:r>
              <a:rPr lang="en-GB" altLang="en-US" sz="1800">
                <a:solidFill>
                  <a:schemeClr val="accent2"/>
                </a:solidFill>
                <a:hlinkClick r:id="rId10" action="ppaction://hlinksldjump"/>
              </a:rPr>
              <a:t>Continued</a:t>
            </a:r>
            <a:endParaRPr lang="en-GB" altLang="en-US" sz="1800">
              <a:solidFill>
                <a:schemeClr val="accent2"/>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4">
            <a:extLst>
              <a:ext uri="{FF2B5EF4-FFF2-40B4-BE49-F238E27FC236}">
                <a16:creationId xmlns:a16="http://schemas.microsoft.com/office/drawing/2014/main" id="{87630893-77E8-322B-2C05-10D3C47041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5587" t="19530" r="26022" b="20773"/>
          <a:stretch>
            <a:fillRect/>
          </a:stretch>
        </p:blipFill>
        <p:spPr bwMode="auto">
          <a:xfrm>
            <a:off x="1547813" y="765175"/>
            <a:ext cx="7127875" cy="494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7" name="Picture 5">
            <a:extLst>
              <a:ext uri="{FF2B5EF4-FFF2-40B4-BE49-F238E27FC236}">
                <a16:creationId xmlns:a16="http://schemas.microsoft.com/office/drawing/2014/main" id="{8EAD89F5-9D55-61D4-6F99-390C534F7E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6075" t="32549" r="46097" b="41446"/>
          <a:stretch>
            <a:fillRect/>
          </a:stretch>
        </p:blipFill>
        <p:spPr bwMode="auto">
          <a:xfrm>
            <a:off x="468313" y="4941888"/>
            <a:ext cx="1727200" cy="141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Picture 6" descr="Image result for contents button">
            <a:hlinkClick r:id="rId4" action="ppaction://hlinksldjump"/>
            <a:extLst>
              <a:ext uri="{FF2B5EF4-FFF2-40B4-BE49-F238E27FC236}">
                <a16:creationId xmlns:a16="http://schemas.microsoft.com/office/drawing/2014/main" id="{04B8C779-D6E6-A990-A153-83A5B1F7045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7">
            <a:hlinkClick r:id="" action="ppaction://hlinkshowjump?jump=nextslide"/>
            <a:extLst>
              <a:ext uri="{FF2B5EF4-FFF2-40B4-BE49-F238E27FC236}">
                <a16:creationId xmlns:a16="http://schemas.microsoft.com/office/drawing/2014/main" id="{9C3CE38B-143F-5033-BD9F-99C99A18ECC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40650" y="6165850"/>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1" descr="logo">
            <a:extLst>
              <a:ext uri="{FF2B5EF4-FFF2-40B4-BE49-F238E27FC236}">
                <a16:creationId xmlns:a16="http://schemas.microsoft.com/office/drawing/2014/main" id="{8A370976-49BE-8B74-18B5-3F341B5FF1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4652963"/>
            <a:ext cx="1536700"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1" name="Rectangle 22">
            <a:extLst>
              <a:ext uri="{FF2B5EF4-FFF2-40B4-BE49-F238E27FC236}">
                <a16:creationId xmlns:a16="http://schemas.microsoft.com/office/drawing/2014/main" id="{F70014AA-2FBC-26B5-482D-317BE105084C}"/>
              </a:ext>
            </a:extLst>
          </p:cNvPr>
          <p:cNvSpPr>
            <a:spLocks noGrp="1" noChangeArrowheads="1"/>
          </p:cNvSpPr>
          <p:nvPr>
            <p:ph type="title"/>
          </p:nvPr>
        </p:nvSpPr>
        <p:spPr>
          <a:xfrm>
            <a:off x="457200" y="274638"/>
            <a:ext cx="8229600" cy="777875"/>
          </a:xfrm>
        </p:spPr>
        <p:txBody>
          <a:bodyPr/>
          <a:lstStyle/>
          <a:p>
            <a:pPr eaLnBrk="1" hangingPunct="1"/>
            <a:r>
              <a:rPr lang="en-GB" altLang="en-US" sz="3600" b="1">
                <a:solidFill>
                  <a:schemeClr val="accent2"/>
                </a:solidFill>
              </a:rPr>
              <a:t>Cognition &amp; Learning</a:t>
            </a:r>
          </a:p>
        </p:txBody>
      </p:sp>
      <p:graphicFrame>
        <p:nvGraphicFramePr>
          <p:cNvPr id="47192" name="Group 88">
            <a:extLst>
              <a:ext uri="{FF2B5EF4-FFF2-40B4-BE49-F238E27FC236}">
                <a16:creationId xmlns:a16="http://schemas.microsoft.com/office/drawing/2014/main" id="{97CCD3F0-A680-F73C-963E-DC7D4FE8DEF8}"/>
              </a:ext>
            </a:extLst>
          </p:cNvPr>
          <p:cNvGraphicFramePr>
            <a:graphicFrameLocks noGrp="1"/>
          </p:cNvGraphicFramePr>
          <p:nvPr>
            <p:ph idx="1"/>
            <p:extLst>
              <p:ext uri="{D42A27DB-BD31-4B8C-83A1-F6EECF244321}">
                <p14:modId xmlns:p14="http://schemas.microsoft.com/office/powerpoint/2010/main" val="1413406893"/>
              </p:ext>
            </p:extLst>
          </p:nvPr>
        </p:nvGraphicFramePr>
        <p:xfrm>
          <a:off x="468313" y="1038225"/>
          <a:ext cx="8229600" cy="5670550"/>
        </p:xfrm>
        <a:graphic>
          <a:graphicData uri="http://schemas.openxmlformats.org/drawingml/2006/table">
            <a:tbl>
              <a:tblPr/>
              <a:tblGrid>
                <a:gridCol w="1609725">
                  <a:extLst>
                    <a:ext uri="{9D8B030D-6E8A-4147-A177-3AD203B41FA5}">
                      <a16:colId xmlns:a16="http://schemas.microsoft.com/office/drawing/2014/main" val="20000"/>
                    </a:ext>
                  </a:extLst>
                </a:gridCol>
                <a:gridCol w="2206625">
                  <a:extLst>
                    <a:ext uri="{9D8B030D-6E8A-4147-A177-3AD203B41FA5}">
                      <a16:colId xmlns:a16="http://schemas.microsoft.com/office/drawing/2014/main" val="20001"/>
                    </a:ext>
                  </a:extLst>
                </a:gridCol>
                <a:gridCol w="2206625">
                  <a:extLst>
                    <a:ext uri="{9D8B030D-6E8A-4147-A177-3AD203B41FA5}">
                      <a16:colId xmlns:a16="http://schemas.microsoft.com/office/drawing/2014/main" val="20002"/>
                    </a:ext>
                  </a:extLst>
                </a:gridCol>
                <a:gridCol w="2206625">
                  <a:extLst>
                    <a:ext uri="{9D8B030D-6E8A-4147-A177-3AD203B41FA5}">
                      <a16:colId xmlns:a16="http://schemas.microsoft.com/office/drawing/2014/main" val="20003"/>
                    </a:ext>
                  </a:extLst>
                </a:gridCol>
              </a:tblGrid>
              <a:tr h="274387">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1"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Area of Need</a:t>
                      </a:r>
                      <a:endParaRPr kumimoji="0" lang="en-GB"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endParaRPr>
                    </a:p>
                  </a:txBody>
                  <a:tcPr marT="45733" marB="4573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1"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Class</a:t>
                      </a:r>
                      <a:endParaRPr kumimoji="0" lang="en-GB"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endParaRPr>
                    </a:p>
                  </a:txBody>
                  <a:tcPr marT="45733" marB="4573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1"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Group</a:t>
                      </a:r>
                      <a:endParaRPr kumimoji="0" lang="en-GB"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endParaRPr>
                    </a:p>
                  </a:txBody>
                  <a:tcPr marT="45733" marB="4573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1"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1-1</a:t>
                      </a:r>
                      <a:endParaRPr kumimoji="0" lang="en-GB"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endParaRPr>
                    </a:p>
                  </a:txBody>
                  <a:tcPr marT="45733" marB="4573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396163">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Cognition</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and </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Learning</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txBody>
                  <a:tcPr marT="45733" marB="4573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Accelerated Reader</a:t>
                      </a:r>
                    </a:p>
                    <a:p>
                      <a:pPr marL="342900" marR="0" lvl="0" indent="-342900" algn="l" defTabSz="914400" rtl="0" eaLnBrk="1" fontAlgn="base" latinLnBrk="0" hangingPunct="1">
                        <a:lnSpc>
                          <a:spcPct val="100000"/>
                        </a:lnSpc>
                        <a:spcBef>
                          <a:spcPct val="0"/>
                        </a:spcBef>
                        <a:spcAft>
                          <a:spcPct val="0"/>
                        </a:spcAft>
                        <a:buClrTx/>
                        <a:buSzTx/>
                        <a:buFontTx/>
                        <a:buNone/>
                        <a:tabLst/>
                        <a:defRPr/>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Adapted curriculum, delivery, groups, planning and work.</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Assessment</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CLIPs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Displays &amp; Working Wall</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Help Mats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Labelled Resources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Maths resource Boxes -</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Modelling</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Next step marking</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Online resources –</a:t>
                      </a:r>
                      <a:r>
                        <a:rPr kumimoji="0" lang="en-GB" altLang="en-US" sz="1200" b="0" i="0" u="none" strike="noStrike" cap="none" normalizeH="0" baseline="0" err="1">
                          <a:ln>
                            <a:noFill/>
                          </a:ln>
                          <a:solidFill>
                            <a:schemeClr val="tx1"/>
                          </a:solidFill>
                          <a:effectLst/>
                          <a:latin typeface="Comic Sans MS" panose="030F0702030302020204" pitchFamily="66" charset="0"/>
                          <a:cs typeface="Times New Roman" panose="02020603050405020304" pitchFamily="18" charset="0"/>
                        </a:rPr>
                        <a:t>MyMaths</a:t>
                      </a: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 TT Rockstars, </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Parent workshops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Personalised Learning.</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Picture dictionary</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Pre and post teaching</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Questioning</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Reading/ Spelling/ tests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Seating Plans</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Sonar tracking</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Steps to Success Criteria</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Visual aids &amp; resources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Visual timetable</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Vocabulary displayed</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err="1">
                          <a:ln>
                            <a:noFill/>
                          </a:ln>
                          <a:solidFill>
                            <a:schemeClr val="tx1"/>
                          </a:solidFill>
                          <a:effectLst/>
                          <a:latin typeface="Comic Sans MS" panose="030F0702030302020204" pitchFamily="66" charset="0"/>
                          <a:cs typeface="Times New Roman" panose="02020603050405020304" pitchFamily="18" charset="0"/>
                        </a:rPr>
                        <a:t>Widgit</a:t>
                      </a: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 </a:t>
                      </a:r>
                      <a:r>
                        <a:rPr kumimoji="0" lang="en-GB" altLang="en-US" sz="1200" b="0" i="0" u="none" strike="noStrike" cap="none" normalizeH="0" baseline="0" err="1">
                          <a:ln>
                            <a:noFill/>
                          </a:ln>
                          <a:solidFill>
                            <a:schemeClr val="tx1"/>
                          </a:solidFill>
                          <a:effectLst/>
                          <a:latin typeface="Comic Sans MS" panose="030F0702030302020204" pitchFamily="66" charset="0"/>
                          <a:cs typeface="Times New Roman" panose="02020603050405020304" pitchFamily="18" charset="0"/>
                        </a:rPr>
                        <a:t>Wordbanks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Writing frames</a:t>
                      </a:r>
                    </a:p>
                  </a:txBody>
                  <a:tcPr marT="45733" marB="4573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Booster groups </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Colourful semantics</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ICT </a:t>
                      </a:r>
                      <a:r>
                        <a:rPr kumimoji="0" lang="en-GB" altLang="en-US" sz="1200" b="0" i="0" u="none" strike="noStrike" cap="none" normalizeH="0" baseline="0" err="1">
                          <a:ln>
                            <a:noFill/>
                          </a:ln>
                          <a:solidFill>
                            <a:schemeClr val="tx1"/>
                          </a:solidFill>
                          <a:effectLst/>
                          <a:latin typeface="Comic Sans MS" panose="030F0702030302020204" pitchFamily="66" charset="0"/>
                          <a:cs typeface="Times New Roman" panose="02020603050405020304" pitchFamily="18" charset="0"/>
                        </a:rPr>
                        <a:t>Numbots</a:t>
                      </a:r>
                      <a:endPar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G&amp;T projects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Guided Groups – Reading, Writing and Maths.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Homework groups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In class TA</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Librarians</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Memory Groups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Multi-sensory</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Numicon</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Paired work/peer mentoring</a:t>
                      </a:r>
                    </a:p>
                    <a:p>
                      <a:pPr marL="342900" marR="0" lvl="0" indent="-342900" algn="l" defTabSz="914400" rtl="0" eaLnBrk="0" fontAlgn="base" latinLnBrk="0" hangingPunct="0">
                        <a:lnSpc>
                          <a:spcPct val="100000"/>
                        </a:lnSpc>
                        <a:spcBef>
                          <a:spcPct val="0"/>
                        </a:spcBef>
                        <a:spcAft>
                          <a:spcPct val="0"/>
                        </a:spcAft>
                        <a:buClrTx/>
                        <a:buSzTx/>
                        <a:buFontTx/>
                        <a:buNone/>
                        <a:tabLst/>
                        <a:defRPr/>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Pre and post teaching</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Ruth Miskin RWI</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Ruth Miskin Fresh Start</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err="1">
                          <a:ln>
                            <a:noFill/>
                          </a:ln>
                          <a:solidFill>
                            <a:schemeClr val="tx1"/>
                          </a:solidFill>
                          <a:effectLst/>
                          <a:latin typeface="Comic Sans MS" panose="030F0702030302020204" pitchFamily="66" charset="0"/>
                          <a:cs typeface="Times New Roman" panose="02020603050405020304" pitchFamily="18" charset="0"/>
                        </a:rPr>
                        <a:t>Widgit</a:t>
                      </a: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 writing frames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txBody>
                  <a:tcPr marT="45733" marB="4573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1-1 programmes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1-1 teaching – phonics, reading, maths, writing</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ACE Spelling dictionary</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Additional test time.</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ATT ICT</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Catch up maths and literacy</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Coloured overlays, reading rulers and exercise books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Differentiated homework</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Dyslexia Outreach</a:t>
                      </a:r>
                    </a:p>
                    <a:p>
                      <a:pPr marL="342900" marR="0" lvl="0" indent="-342900" algn="l" defTabSz="914400" rtl="0" eaLnBrk="0" fontAlgn="base" latinLnBrk="0" hangingPunct="0">
                        <a:lnSpc>
                          <a:spcPct val="100000"/>
                        </a:lnSpc>
                        <a:spcBef>
                          <a:spcPct val="0"/>
                        </a:spcBef>
                        <a:spcAft>
                          <a:spcPct val="0"/>
                        </a:spcAft>
                        <a:buClrTx/>
                        <a:buSzTx/>
                        <a:buFontTx/>
                        <a:buNone/>
                        <a:tabLst/>
                        <a:defRPr/>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Norfolk Assessment Pathways</a:t>
                      </a:r>
                      <a:endParaRPr kumimoji="0" lang="en-GB" altLang="en-US" sz="12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Pre-teaching &amp; Over Learning</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Precision Teaching</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SATs arrangements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Scribes</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Spelling keyrings</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SRB attendance </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txBody>
                  <a:tcPr marT="45733" marB="4573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pic>
        <p:nvPicPr>
          <p:cNvPr id="22549" name="Picture 79">
            <a:hlinkClick r:id="" action="ppaction://hlinkshowjump?jump=nextslide"/>
            <a:extLst>
              <a:ext uri="{FF2B5EF4-FFF2-40B4-BE49-F238E27FC236}">
                <a16:creationId xmlns:a16="http://schemas.microsoft.com/office/drawing/2014/main" id="{7AC8780C-C6B2-FFD6-BA05-CF5CAC14CD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6165850"/>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50" name="Picture 80" descr="Image result for contents button">
            <a:hlinkClick r:id="rId4" action="ppaction://hlinksldjump"/>
            <a:extLst>
              <a:ext uri="{FF2B5EF4-FFF2-40B4-BE49-F238E27FC236}">
                <a16:creationId xmlns:a16="http://schemas.microsoft.com/office/drawing/2014/main" id="{4FD0AF2D-42BC-B0E7-EBEF-B21A8DDB3F2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8313" y="260350"/>
            <a:ext cx="122396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51" name="Picture 6" descr="C:\Users\lclark\Desktop\FOLDER\print\Sprowstonlogo.png">
            <a:extLst>
              <a:ext uri="{FF2B5EF4-FFF2-40B4-BE49-F238E27FC236}">
                <a16:creationId xmlns:a16="http://schemas.microsoft.com/office/drawing/2014/main" id="{8E3C8ADC-8ACD-2A79-4609-0DE4D8DBDDC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8313" y="4659313"/>
            <a:ext cx="1547812" cy="157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1" descr="logo">
            <a:extLst>
              <a:ext uri="{FF2B5EF4-FFF2-40B4-BE49-F238E27FC236}">
                <a16:creationId xmlns:a16="http://schemas.microsoft.com/office/drawing/2014/main" id="{CF2E9C1B-78E0-690A-8244-DED045C09D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4797425"/>
            <a:ext cx="1536700"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Rectangle 48">
            <a:extLst>
              <a:ext uri="{FF2B5EF4-FFF2-40B4-BE49-F238E27FC236}">
                <a16:creationId xmlns:a16="http://schemas.microsoft.com/office/drawing/2014/main" id="{C71C6CA1-51A7-0AB4-70D6-5BF15D7F73FA}"/>
              </a:ext>
            </a:extLst>
          </p:cNvPr>
          <p:cNvSpPr>
            <a:spLocks noGrp="1" noChangeArrowheads="1"/>
          </p:cNvSpPr>
          <p:nvPr>
            <p:ph type="title"/>
          </p:nvPr>
        </p:nvSpPr>
        <p:spPr>
          <a:xfrm>
            <a:off x="457200" y="274638"/>
            <a:ext cx="8229600" cy="633412"/>
          </a:xfrm>
        </p:spPr>
        <p:txBody>
          <a:bodyPr/>
          <a:lstStyle/>
          <a:p>
            <a:pPr algn="r" eaLnBrk="1" hangingPunct="1"/>
            <a:r>
              <a:rPr lang="en-GB" altLang="en-US" sz="3600" b="1">
                <a:solidFill>
                  <a:schemeClr val="accent2"/>
                </a:solidFill>
              </a:rPr>
              <a:t>Communication &amp; Interaction</a:t>
            </a:r>
          </a:p>
        </p:txBody>
      </p:sp>
      <p:graphicFrame>
        <p:nvGraphicFramePr>
          <p:cNvPr id="48183" name="Group 55">
            <a:extLst>
              <a:ext uri="{FF2B5EF4-FFF2-40B4-BE49-F238E27FC236}">
                <a16:creationId xmlns:a16="http://schemas.microsoft.com/office/drawing/2014/main" id="{B3589B37-5B3B-9211-C3D5-244CA0FC7399}"/>
              </a:ext>
            </a:extLst>
          </p:cNvPr>
          <p:cNvGraphicFramePr>
            <a:graphicFrameLocks noGrp="1"/>
          </p:cNvGraphicFramePr>
          <p:nvPr>
            <p:ph idx="1"/>
            <p:extLst>
              <p:ext uri="{D42A27DB-BD31-4B8C-83A1-F6EECF244321}">
                <p14:modId xmlns:p14="http://schemas.microsoft.com/office/powerpoint/2010/main" val="2340968136"/>
              </p:ext>
            </p:extLst>
          </p:nvPr>
        </p:nvGraphicFramePr>
        <p:xfrm>
          <a:off x="468313" y="1125538"/>
          <a:ext cx="8229600" cy="5394325"/>
        </p:xfrm>
        <a:graphic>
          <a:graphicData uri="http://schemas.openxmlformats.org/drawingml/2006/table">
            <a:tbl>
              <a:tblPr/>
              <a:tblGrid>
                <a:gridCol w="1609725">
                  <a:extLst>
                    <a:ext uri="{9D8B030D-6E8A-4147-A177-3AD203B41FA5}">
                      <a16:colId xmlns:a16="http://schemas.microsoft.com/office/drawing/2014/main" val="20000"/>
                    </a:ext>
                  </a:extLst>
                </a:gridCol>
                <a:gridCol w="2206625">
                  <a:extLst>
                    <a:ext uri="{9D8B030D-6E8A-4147-A177-3AD203B41FA5}">
                      <a16:colId xmlns:a16="http://schemas.microsoft.com/office/drawing/2014/main" val="20001"/>
                    </a:ext>
                  </a:extLst>
                </a:gridCol>
                <a:gridCol w="2206625">
                  <a:extLst>
                    <a:ext uri="{9D8B030D-6E8A-4147-A177-3AD203B41FA5}">
                      <a16:colId xmlns:a16="http://schemas.microsoft.com/office/drawing/2014/main" val="20002"/>
                    </a:ext>
                  </a:extLst>
                </a:gridCol>
                <a:gridCol w="2206625">
                  <a:extLst>
                    <a:ext uri="{9D8B030D-6E8A-4147-A177-3AD203B41FA5}">
                      <a16:colId xmlns:a16="http://schemas.microsoft.com/office/drawing/2014/main" val="20003"/>
                    </a:ext>
                  </a:extLst>
                </a:gridCol>
              </a:tblGrid>
              <a:tr h="5394325">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altLang="en-US" sz="1600" b="1"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Communication</a:t>
                      </a:r>
                      <a:endParaRPr kumimoji="0" lang="en-GB" altLang="en-US" sz="16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GB" altLang="en-US" sz="1800" b="1"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and</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GB" altLang="en-US" sz="1800" b="1"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Interaction</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txBody>
                  <a:tcPr marT="45558" marB="4555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1"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CLASS</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Adaptions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-delivery</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-pace</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-outcome</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-questioning</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-grouping</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-homework</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Buddies Y3/Y6</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Buddy Bus stop playtime</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Displays – visual – symbols (+EAL)</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Labelled resources with picture and name</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Next step marking</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Picture Dictionary</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Processing Time </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Routines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School Council meetings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Seating plans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Simplified language</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Social stories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Use of TA</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Visual timetable</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Visualiser</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err="1">
                          <a:ln>
                            <a:noFill/>
                          </a:ln>
                          <a:solidFill>
                            <a:schemeClr val="tx1"/>
                          </a:solidFill>
                          <a:effectLst/>
                          <a:latin typeface="Comic Sans MS" panose="030F0702030302020204" pitchFamily="66" charset="0"/>
                          <a:cs typeface="Times New Roman" panose="02020603050405020304" pitchFamily="18" charset="0"/>
                        </a:rPr>
                        <a:t>Widgit</a:t>
                      </a: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 symbols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Writing frames</a:t>
                      </a:r>
                      <a:endParaRPr kumimoji="0" lang="en-GB"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endParaRPr>
                    </a:p>
                  </a:txBody>
                  <a:tcPr marT="45558" marB="4555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1"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GROUP</a:t>
                      </a:r>
                    </a:p>
                    <a:p>
                      <a:pPr marL="342900" marR="0" lvl="0" indent="-342900" algn="l" defTabSz="914400" rtl="0" eaLnBrk="1" fontAlgn="base" latinLnBrk="0" hangingPunct="1">
                        <a:lnSpc>
                          <a:spcPct val="100000"/>
                        </a:lnSpc>
                        <a:spcBef>
                          <a:spcPct val="0"/>
                        </a:spcBef>
                        <a:spcAft>
                          <a:spcPct val="0"/>
                        </a:spcAft>
                        <a:buClrTx/>
                        <a:buSzTx/>
                        <a:buFontTx/>
                        <a:buNone/>
                        <a:tabLst/>
                        <a:defRPr/>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Bi-lingual labels </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Class Chrome book time.</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Clicker</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In class TA support</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Memory work</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Pre-teaching</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Quiet space for </a:t>
                      </a:r>
                      <a:r>
                        <a:rPr kumimoji="0" lang="en-GB" altLang="en-US" sz="1200" b="0" i="0" u="none" strike="noStrike" cap="none" normalizeH="0" baseline="0" err="1">
                          <a:ln>
                            <a:noFill/>
                          </a:ln>
                          <a:solidFill>
                            <a:schemeClr val="tx1"/>
                          </a:solidFill>
                          <a:effectLst/>
                          <a:latin typeface="Comic Sans MS" panose="030F0702030302020204" pitchFamily="66" charset="0"/>
                          <a:cs typeface="Times New Roman" panose="02020603050405020304" pitchFamily="18" charset="0"/>
                        </a:rPr>
                        <a:t>Sp&amp;L</a:t>
                      </a: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 </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Reading Partners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Small group EAL sessions</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Social Stories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Speech and Language Group</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err="1">
                          <a:ln>
                            <a:noFill/>
                          </a:ln>
                          <a:solidFill>
                            <a:schemeClr val="tx1"/>
                          </a:solidFill>
                          <a:effectLst/>
                          <a:latin typeface="Comic Sans MS" panose="030F0702030302020204" pitchFamily="66" charset="0"/>
                          <a:cs typeface="Times New Roman" panose="02020603050405020304" pitchFamily="18" charset="0"/>
                        </a:rPr>
                        <a:t>Talkabout</a:t>
                      </a: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 groups</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err="1">
                          <a:ln>
                            <a:noFill/>
                          </a:ln>
                          <a:solidFill>
                            <a:schemeClr val="tx1"/>
                          </a:solidFill>
                          <a:effectLst/>
                          <a:latin typeface="Comic Sans MS" panose="030F0702030302020204" pitchFamily="66" charset="0"/>
                          <a:cs typeface="Times New Roman" panose="02020603050405020304" pitchFamily="18" charset="0"/>
                        </a:rPr>
                        <a:t>Widgit</a:t>
                      </a:r>
                      <a:endParaRPr kumimoji="0" lang="en-GB"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endParaRPr>
                    </a:p>
                  </a:txBody>
                  <a:tcPr marT="45558" marB="4555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1"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1-1 </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meetings with new parents      </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Transition -    Y-Y KS-KS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Additional test time</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ASD support</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ATT </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Comic Strip Conversations</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Communication boards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Clicker</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5 Point Scale</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Google translate</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Interpreters for parents meetings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Lego therapy</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Norfolk Assessment Pathways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TAs lunchtime support</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Talking tins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Social stories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SRB input</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Speech and Language Therapist Support</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err="1">
                          <a:ln>
                            <a:noFill/>
                          </a:ln>
                          <a:solidFill>
                            <a:schemeClr val="tx1"/>
                          </a:solidFill>
                          <a:effectLst/>
                          <a:latin typeface="Comic Sans MS" panose="030F0702030302020204" pitchFamily="66" charset="0"/>
                          <a:cs typeface="Times New Roman" panose="02020603050405020304" pitchFamily="18" charset="0"/>
                        </a:rPr>
                        <a:t>Taskboards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Translated reports / letters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Visual timetable/organiser</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err="1">
                          <a:ln>
                            <a:noFill/>
                          </a:ln>
                          <a:solidFill>
                            <a:schemeClr val="tx1"/>
                          </a:solidFill>
                          <a:effectLst/>
                          <a:latin typeface="Comic Sans MS" panose="030F0702030302020204" pitchFamily="66" charset="0"/>
                          <a:cs typeface="Times New Roman" panose="02020603050405020304" pitchFamily="18" charset="0"/>
                        </a:rPr>
                        <a:t>Widgit</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txBody>
                  <a:tcPr marT="45558" marB="4555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23568" name="Picture 52">
            <a:hlinkClick r:id="" action="ppaction://hlinkshowjump?jump=nextslide"/>
            <a:extLst>
              <a:ext uri="{FF2B5EF4-FFF2-40B4-BE49-F238E27FC236}">
                <a16:creationId xmlns:a16="http://schemas.microsoft.com/office/drawing/2014/main" id="{20A7E2A5-9712-88C1-E36C-A5DE1ED1AA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6165850"/>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69" name="Picture 53" descr="Image result for contents button">
            <a:hlinkClick r:id="rId4" action="ppaction://hlinksldjump"/>
            <a:extLst>
              <a:ext uri="{FF2B5EF4-FFF2-40B4-BE49-F238E27FC236}">
                <a16:creationId xmlns:a16="http://schemas.microsoft.com/office/drawing/2014/main" id="{CBDEBE54-B866-E688-6D17-369F51502B2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825" y="188913"/>
            <a:ext cx="10795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0" name="Picture 6" descr="C:\Users\lclark\Desktop\FOLDER\print\Sprowstonlogo.png">
            <a:extLst>
              <a:ext uri="{FF2B5EF4-FFF2-40B4-BE49-F238E27FC236}">
                <a16:creationId xmlns:a16="http://schemas.microsoft.com/office/drawing/2014/main" id="{42B4FF2B-DD60-BF26-25A7-9066977B61D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 y="4797425"/>
            <a:ext cx="1547813"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480EC7D8-3C9D-43A3-F48A-552D0175D12A}"/>
              </a:ext>
            </a:extLst>
          </p:cNvPr>
          <p:cNvSpPr>
            <a:spLocks noGrp="1" noChangeArrowheads="1"/>
          </p:cNvSpPr>
          <p:nvPr>
            <p:ph type="title"/>
          </p:nvPr>
        </p:nvSpPr>
        <p:spPr/>
        <p:txBody>
          <a:bodyPr/>
          <a:lstStyle/>
          <a:p>
            <a:pPr eaLnBrk="1" hangingPunct="1"/>
            <a:r>
              <a:rPr lang="en-GB" altLang="en-US" sz="4000" b="1">
                <a:solidFill>
                  <a:schemeClr val="accent2"/>
                </a:solidFill>
              </a:rPr>
              <a:t>Social Emotional &amp; Mental Health</a:t>
            </a:r>
          </a:p>
        </p:txBody>
      </p:sp>
      <p:graphicFrame>
        <p:nvGraphicFramePr>
          <p:cNvPr id="87065" name="Group 25">
            <a:extLst>
              <a:ext uri="{FF2B5EF4-FFF2-40B4-BE49-F238E27FC236}">
                <a16:creationId xmlns:a16="http://schemas.microsoft.com/office/drawing/2014/main" id="{2C5D9007-E419-1A22-7F56-508754A91FD9}"/>
              </a:ext>
            </a:extLst>
          </p:cNvPr>
          <p:cNvGraphicFramePr>
            <a:graphicFrameLocks noGrp="1"/>
          </p:cNvGraphicFramePr>
          <p:nvPr>
            <p:ph idx="1"/>
            <p:extLst>
              <p:ext uri="{D42A27DB-BD31-4B8C-83A1-F6EECF244321}">
                <p14:modId xmlns:p14="http://schemas.microsoft.com/office/powerpoint/2010/main" val="3458827315"/>
              </p:ext>
            </p:extLst>
          </p:nvPr>
        </p:nvGraphicFramePr>
        <p:xfrm>
          <a:off x="374650" y="1052513"/>
          <a:ext cx="8394701" cy="5661025"/>
        </p:xfrm>
        <a:graphic>
          <a:graphicData uri="http://schemas.openxmlformats.org/drawingml/2006/table">
            <a:tbl>
              <a:tblPr/>
              <a:tblGrid>
                <a:gridCol w="1642019">
                  <a:extLst>
                    <a:ext uri="{9D8B030D-6E8A-4147-A177-3AD203B41FA5}">
                      <a16:colId xmlns:a16="http://schemas.microsoft.com/office/drawing/2014/main" val="20000"/>
                    </a:ext>
                  </a:extLst>
                </a:gridCol>
                <a:gridCol w="2250894">
                  <a:extLst>
                    <a:ext uri="{9D8B030D-6E8A-4147-A177-3AD203B41FA5}">
                      <a16:colId xmlns:a16="http://schemas.microsoft.com/office/drawing/2014/main" val="20001"/>
                    </a:ext>
                  </a:extLst>
                </a:gridCol>
                <a:gridCol w="2250894">
                  <a:extLst>
                    <a:ext uri="{9D8B030D-6E8A-4147-A177-3AD203B41FA5}">
                      <a16:colId xmlns:a16="http://schemas.microsoft.com/office/drawing/2014/main" val="20002"/>
                    </a:ext>
                  </a:extLst>
                </a:gridCol>
                <a:gridCol w="2250894">
                  <a:extLst>
                    <a:ext uri="{9D8B030D-6E8A-4147-A177-3AD203B41FA5}">
                      <a16:colId xmlns:a16="http://schemas.microsoft.com/office/drawing/2014/main" val="20003"/>
                    </a:ext>
                  </a:extLst>
                </a:gridCol>
              </a:tblGrid>
              <a:tr h="5661025">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Social,</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Emotional</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and</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Mental</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Health</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Difficulties</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100" b="1"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CLASS</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Anti-bullying activities</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Attendance stickers/ certificates</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Buddies Y3/Y6 </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Celebration assemblies</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Class Rules</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Family Lunch &amp;  Family Week</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Feel Good Friday</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Home-School Journal</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House Points</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Meet &amp; greet</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Mental Health Champions</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Mindfulness</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Norfolk Steps–Step On</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Parent Questionnaires</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Pastoral Rooms</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Playground Buddy Bus stop </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Pupil Questionnaires</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Quiet zones</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Rewards &amp; Sanctions</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School Behaviour Policy</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School Council</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Seating plans</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Social Stories</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Transition activities  Y2&amp;Y6</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Use of TA</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Whole school, consistent</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approach STEP ON</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Zones of Regulation</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100" b="1"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GROUP </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Breaktime play groups</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Circle of Friends</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Cookery – self esteem</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groups</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Cycling proficiency</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ELSA</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Emotions journals </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5 Point Scale</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Gardening groups</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In class TA support</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Librarians</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Lunch Games Club.</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Mindfulness Group</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Pastoral Rooms</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Pastoral Room lunchtime </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Playleaders</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Sensory Circuits</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Social Stories</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Zones of Regulation</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a:ln>
                          <a:noFill/>
                        </a:ln>
                        <a:solidFill>
                          <a:schemeClr val="tx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533400" indent="-533400" algn="l">
                        <a:spcBef>
                          <a:spcPct val="20000"/>
                        </a:spcBef>
                        <a:defRPr sz="2800">
                          <a:solidFill>
                            <a:schemeClr val="tx1"/>
                          </a:solidFill>
                          <a:latin typeface="Arial" panose="020B0604020202020204" pitchFamily="34" charset="0"/>
                          <a:cs typeface="Arial" panose="020B0604020202020204" pitchFamily="34" charset="0"/>
                        </a:defRPr>
                      </a:lvl1pPr>
                      <a:lvl2pPr marL="914400" indent="-457200" algn="l">
                        <a:spcBef>
                          <a:spcPct val="20000"/>
                        </a:spcBef>
                        <a:defRPr sz="2400">
                          <a:solidFill>
                            <a:schemeClr val="tx1"/>
                          </a:solidFill>
                          <a:latin typeface="Arial" panose="020B0604020202020204" pitchFamily="34" charset="0"/>
                          <a:cs typeface="Arial" panose="020B0604020202020204" pitchFamily="34" charset="0"/>
                        </a:defRPr>
                      </a:lvl2pPr>
                      <a:lvl3pPr marL="1295400" indent="-381000" algn="l">
                        <a:spcBef>
                          <a:spcPct val="20000"/>
                        </a:spcBef>
                        <a:defRPr sz="2000">
                          <a:solidFill>
                            <a:schemeClr val="tx1"/>
                          </a:solidFill>
                          <a:latin typeface="Arial" panose="020B0604020202020204" pitchFamily="34" charset="0"/>
                          <a:cs typeface="Arial" panose="020B0604020202020204" pitchFamily="34" charset="0"/>
                        </a:defRPr>
                      </a:lvl3pPr>
                      <a:lvl4pPr marL="1714500" indent="-342900" algn="l">
                        <a:spcBef>
                          <a:spcPct val="20000"/>
                        </a:spcBef>
                        <a:defRPr>
                          <a:solidFill>
                            <a:schemeClr val="tx1"/>
                          </a:solidFill>
                          <a:latin typeface="Arial" panose="020B0604020202020204" pitchFamily="34" charset="0"/>
                          <a:cs typeface="Arial" panose="020B0604020202020204" pitchFamily="34" charset="0"/>
                        </a:defRPr>
                      </a:lvl4pPr>
                      <a:lvl5pPr marL="2171700" indent="-342900" algn="l">
                        <a:spcBef>
                          <a:spcPct val="20000"/>
                        </a:spcBef>
                        <a:defRPr>
                          <a:solidFill>
                            <a:schemeClr val="tx1"/>
                          </a:solidFill>
                          <a:latin typeface="Arial" panose="020B0604020202020204" pitchFamily="34" charset="0"/>
                          <a:cs typeface="Arial" panose="020B0604020202020204" pitchFamily="34" charset="0"/>
                        </a:defRPr>
                      </a:lvl5pPr>
                      <a:lvl6pPr marL="2628900" indent="-3429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3086100" indent="-3429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543300" indent="-3429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4000500" indent="-3429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533400" marR="0" lvl="0" indent="-533400" algn="l" defTabSz="914400" rtl="0" eaLnBrk="1" fontAlgn="base" latinLnBrk="0" hangingPunct="1">
                        <a:lnSpc>
                          <a:spcPct val="100000"/>
                        </a:lnSpc>
                        <a:spcBef>
                          <a:spcPct val="0"/>
                        </a:spcBef>
                        <a:spcAft>
                          <a:spcPct val="0"/>
                        </a:spcAft>
                        <a:buClrTx/>
                        <a:buSzTx/>
                        <a:buFontTx/>
                        <a:buNone/>
                        <a:tabLst/>
                      </a:pPr>
                      <a:r>
                        <a:rPr kumimoji="0" lang="en-GB" altLang="en-US" sz="1100" b="1"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1-1</a:t>
                      </a:r>
                    </a:p>
                    <a:p>
                      <a:pPr marL="533400" marR="0" lvl="0" indent="-533400" algn="l" defTabSz="914400" rtl="0" eaLnBrk="1" fontAlgn="base" latinLnBrk="0" hangingPunct="1">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Additional support for</a:t>
                      </a:r>
                    </a:p>
                    <a:p>
                      <a:pPr marL="533400" marR="0" lvl="0" indent="-533400" algn="l" defTabSz="914400" rtl="0" eaLnBrk="1" fontAlgn="base" latinLnBrk="0" hangingPunct="1">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Transition Y-Y KS-KS</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533400" marR="0" lvl="0" indent="-5334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Behaviour Logs / Support Plans</a:t>
                      </a:r>
                    </a:p>
                    <a:p>
                      <a:pPr marL="533400" marR="0" lvl="0" indent="-5334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Blob trees</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533400" marR="0" lvl="0" indent="-5334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Boxall assessments</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533400" marR="0" lvl="0" indent="-5334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Comic Strip conversations </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533400" marR="0" lvl="0" indent="-5334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Circle of Friends</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533400" marR="0" lvl="0" indent="-5334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Early Help Support</a:t>
                      </a:r>
                    </a:p>
                    <a:p>
                      <a:pPr marL="533400" marR="0" lvl="0" indent="-5334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Early arrivals</a:t>
                      </a:r>
                    </a:p>
                    <a:p>
                      <a:pPr marL="533400" marR="0" lvl="0" indent="-5334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ELSA </a:t>
                      </a:r>
                    </a:p>
                    <a:p>
                      <a:pPr marL="533400" marR="0" lvl="0" indent="-5334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5 Point Scale</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533400" marR="0" lvl="0" indent="-5334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Family Support Plans (FSPs EHAPs)</a:t>
                      </a:r>
                    </a:p>
                    <a:p>
                      <a:pPr marL="533400" marR="0" lvl="0" indent="-5334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Just One Number (Nursing)</a:t>
                      </a:r>
                    </a:p>
                    <a:p>
                      <a:pPr marL="533400" marR="0" lvl="0" indent="-5334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Lanyards </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533400" marR="0" lvl="0" indent="-5334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Lego therapy</a:t>
                      </a:r>
                    </a:p>
                    <a:p>
                      <a:pPr marL="533400" marR="0" lvl="0" indent="-5334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Mental Health Support Team</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533400" marR="0" lvl="0" indent="-5334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Norfolk Steps Training</a:t>
                      </a:r>
                    </a:p>
                    <a:p>
                      <a:pPr marL="533400" marR="0" lvl="0" indent="-5334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Step Up</a:t>
                      </a:r>
                    </a:p>
                    <a:p>
                      <a:pPr marL="533400" marR="0" lvl="0" indent="-5334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Nurture Talk 1-1</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533400" marR="0" lvl="0" indent="-5334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Playleaders lunchtime</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533400" marR="0" lvl="0" indent="-5334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Reward charts</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533400" marR="0" lvl="0" indent="-5334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Risk assessments / plans</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533400" marR="0" lvl="0" indent="-5334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Sensory Circuits</a:t>
                      </a:r>
                    </a:p>
                    <a:p>
                      <a:pPr marL="533400" marR="0" lvl="0" indent="-5334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Sensory room / equipment</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533400" marR="0" lvl="0" indent="-5334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SRB referral</a:t>
                      </a:r>
                    </a:p>
                    <a:p>
                      <a:pPr marL="533400" marR="0" lvl="0" indent="-5334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Social Stories</a:t>
                      </a:r>
                    </a:p>
                    <a:p>
                      <a:pPr marL="533400" marR="0" lvl="0" indent="-5334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Work with Social Care</a:t>
                      </a:r>
                      <a:endParaRPr kumimoji="0" lang="en-GB"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0" marR="0" lvl="0" indent="-5334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Work with external agencies dependent on need</a:t>
                      </a:r>
                    </a:p>
                    <a:p>
                      <a:pPr marL="0" marR="0" lvl="0" indent="-53340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Zones of Regulation</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24591" name="Picture 20" descr="Image result for contents button">
            <a:hlinkClick r:id="rId2" action="ppaction://hlinksldjump"/>
            <a:extLst>
              <a:ext uri="{FF2B5EF4-FFF2-40B4-BE49-F238E27FC236}">
                <a16:creationId xmlns:a16="http://schemas.microsoft.com/office/drawing/2014/main" id="{FBE65273-2AB4-56C4-75F5-B5F7F7047A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88913"/>
            <a:ext cx="10795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92" name="Picture 21">
            <a:hlinkClick r:id="" action="ppaction://hlinkshowjump?jump=nextslide"/>
            <a:extLst>
              <a:ext uri="{FF2B5EF4-FFF2-40B4-BE49-F238E27FC236}">
                <a16:creationId xmlns:a16="http://schemas.microsoft.com/office/drawing/2014/main" id="{4EE8B6BB-30C7-E78F-01FB-458E242F109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27988" y="6421438"/>
            <a:ext cx="976312"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93" name="Picture 6" descr="C:\Users\lclark\Desktop\FOLDER\print\Sprowstonlogo.png">
            <a:extLst>
              <a:ext uri="{FF2B5EF4-FFF2-40B4-BE49-F238E27FC236}">
                <a16:creationId xmlns:a16="http://schemas.microsoft.com/office/drawing/2014/main" id="{E1254B11-6049-D682-5C98-AD08C1A19C5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4650" y="5295900"/>
            <a:ext cx="1554163" cy="137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1" descr="logo">
            <a:extLst>
              <a:ext uri="{FF2B5EF4-FFF2-40B4-BE49-F238E27FC236}">
                <a16:creationId xmlns:a16="http://schemas.microsoft.com/office/drawing/2014/main" id="{F024EDD0-7FD3-1141-2DC9-DD0421236C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4221163"/>
            <a:ext cx="1536700"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3" name="Rectangle 22">
            <a:extLst>
              <a:ext uri="{FF2B5EF4-FFF2-40B4-BE49-F238E27FC236}">
                <a16:creationId xmlns:a16="http://schemas.microsoft.com/office/drawing/2014/main" id="{E0C01CCB-1B78-DC75-DFF7-EAE59956C8E5}"/>
              </a:ext>
            </a:extLst>
          </p:cNvPr>
          <p:cNvSpPr>
            <a:spLocks noGrp="1" noChangeArrowheads="1"/>
          </p:cNvSpPr>
          <p:nvPr>
            <p:ph type="title"/>
          </p:nvPr>
        </p:nvSpPr>
        <p:spPr/>
        <p:txBody>
          <a:bodyPr/>
          <a:lstStyle/>
          <a:p>
            <a:pPr eaLnBrk="1" hangingPunct="1"/>
            <a:r>
              <a:rPr lang="en-GB" altLang="en-US" sz="3600" b="1">
                <a:solidFill>
                  <a:schemeClr val="accent2"/>
                </a:solidFill>
              </a:rPr>
              <a:t>Sensory &amp; Physical</a:t>
            </a:r>
          </a:p>
        </p:txBody>
      </p:sp>
      <p:graphicFrame>
        <p:nvGraphicFramePr>
          <p:cNvPr id="50255" name="Group 79">
            <a:extLst>
              <a:ext uri="{FF2B5EF4-FFF2-40B4-BE49-F238E27FC236}">
                <a16:creationId xmlns:a16="http://schemas.microsoft.com/office/drawing/2014/main" id="{4BB7907C-F1F3-FA8F-F243-99897BCD3915}"/>
              </a:ext>
            </a:extLst>
          </p:cNvPr>
          <p:cNvGraphicFramePr>
            <a:graphicFrameLocks noGrp="1"/>
          </p:cNvGraphicFramePr>
          <p:nvPr>
            <p:ph idx="1"/>
            <p:extLst>
              <p:ext uri="{D42A27DB-BD31-4B8C-83A1-F6EECF244321}">
                <p14:modId xmlns:p14="http://schemas.microsoft.com/office/powerpoint/2010/main" val="1424179364"/>
              </p:ext>
            </p:extLst>
          </p:nvPr>
        </p:nvGraphicFramePr>
        <p:xfrm>
          <a:off x="323850" y="1052512"/>
          <a:ext cx="8362950" cy="5710665"/>
        </p:xfrm>
        <a:graphic>
          <a:graphicData uri="http://schemas.openxmlformats.org/drawingml/2006/table">
            <a:tbl>
              <a:tblPr/>
              <a:tblGrid>
                <a:gridCol w="1635125">
                  <a:extLst>
                    <a:ext uri="{9D8B030D-6E8A-4147-A177-3AD203B41FA5}">
                      <a16:colId xmlns:a16="http://schemas.microsoft.com/office/drawing/2014/main" val="20000"/>
                    </a:ext>
                  </a:extLst>
                </a:gridCol>
                <a:gridCol w="2243138">
                  <a:extLst>
                    <a:ext uri="{9D8B030D-6E8A-4147-A177-3AD203B41FA5}">
                      <a16:colId xmlns:a16="http://schemas.microsoft.com/office/drawing/2014/main" val="20001"/>
                    </a:ext>
                  </a:extLst>
                </a:gridCol>
                <a:gridCol w="2241550">
                  <a:extLst>
                    <a:ext uri="{9D8B030D-6E8A-4147-A177-3AD203B41FA5}">
                      <a16:colId xmlns:a16="http://schemas.microsoft.com/office/drawing/2014/main" val="20002"/>
                    </a:ext>
                  </a:extLst>
                </a:gridCol>
                <a:gridCol w="2243137">
                  <a:extLst>
                    <a:ext uri="{9D8B030D-6E8A-4147-A177-3AD203B41FA5}">
                      <a16:colId xmlns:a16="http://schemas.microsoft.com/office/drawing/2014/main" val="20003"/>
                    </a:ext>
                  </a:extLst>
                </a:gridCol>
              </a:tblGrid>
              <a:tr h="315751">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1"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Area of Need</a:t>
                      </a:r>
                      <a:endParaRPr kumimoji="0" lang="en-GB"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endParaRPr>
                    </a:p>
                  </a:txBody>
                  <a:tcPr marT="45697" marB="4569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1"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Class</a:t>
                      </a:r>
                      <a:endParaRPr kumimoji="0" lang="en-GB"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endParaRPr>
                    </a:p>
                  </a:txBody>
                  <a:tcPr marT="45697" marB="4569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1"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Group</a:t>
                      </a:r>
                      <a:endParaRPr kumimoji="0" lang="en-GB"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endParaRPr>
                    </a:p>
                  </a:txBody>
                  <a:tcPr marT="45697" marB="4569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1"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1-1</a:t>
                      </a:r>
                      <a:endParaRPr kumimoji="0" lang="en-GB"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endParaRPr>
                    </a:p>
                  </a:txBody>
                  <a:tcPr marT="45697" marB="4569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211924">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Sensory </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GB" altLang="en-US" sz="1800" b="1"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and </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GB" altLang="en-US" sz="1800" b="1"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Physical</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txBody>
                  <a:tcPr marT="45697" marB="4569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Bean bag area</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Coloured whiteboard</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Clutter free environment</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Displays – readable font</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Flexible teaching arrangements</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Hessian display boards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Large Print</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Left handed equipment.</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Left handed seating</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Matt laminates for display</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Resources in class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Seating plans – for sight,  hearing and mobility</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Sensory areas in class</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Sensory boards in classes</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Sensory boxes in class </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Sensory room</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Teacher aware (positioning)</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Timers on boards </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Water</a:t>
                      </a:r>
                      <a:endParaRPr kumimoji="0" lang="en-GB"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endParaRPr>
                    </a:p>
                  </a:txBody>
                  <a:tcPr marT="45697" marB="4569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spcBef>
                          <a:spcPct val="20000"/>
                        </a:spcBef>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defRPr>
                          <a:solidFill>
                            <a:schemeClr val="tx1"/>
                          </a:solidFill>
                          <a:latin typeface="Arial" panose="020B0604020202020204" pitchFamily="34" charset="0"/>
                          <a:cs typeface="Arial" panose="020B0604020202020204" pitchFamily="34" charset="0"/>
                        </a:defRPr>
                      </a:lvl4pPr>
                      <a:lvl5pPr marL="2057400" indent="-228600" algn="l">
                        <a:spcBef>
                          <a:spcPct val="20000"/>
                        </a:spcBef>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2 Type</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Adapted Games at UEA</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Brain Gym</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Breaktime play – co-ordination group</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Floor desks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Handwriting groups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In class TA support</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Modified Games Day </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OT intervention groups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Overlays</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Pre warning social stories for loud noise – </a:t>
                      </a:r>
                      <a:r>
                        <a:rPr kumimoji="0" lang="en-GB" altLang="en-US" sz="1200" b="0" i="0" u="none" strike="noStrike" cap="none" normalizeH="0" baseline="0" err="1">
                          <a:ln>
                            <a:noFill/>
                          </a:ln>
                          <a:solidFill>
                            <a:schemeClr val="tx1"/>
                          </a:solidFill>
                          <a:effectLst/>
                          <a:latin typeface="Comic Sans MS" panose="030F0702030302020204" pitchFamily="66" charset="0"/>
                          <a:cs typeface="Times New Roman" panose="02020603050405020304" pitchFamily="18" charset="0"/>
                        </a:rPr>
                        <a:t>eg</a:t>
                      </a: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 fire alarm</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Sensory Circuits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Sports Teams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txBody>
                  <a:tcPr marT="45697" marB="4569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spcBef>
                          <a:spcPct val="20000"/>
                        </a:spcBef>
                        <a:tabLst>
                          <a:tab pos="247650" algn="l"/>
                        </a:tabLst>
                        <a:defRPr sz="2800">
                          <a:solidFill>
                            <a:schemeClr val="tx1"/>
                          </a:solidFill>
                          <a:latin typeface="Arial" panose="020B0604020202020204" pitchFamily="34" charset="0"/>
                          <a:cs typeface="Arial" panose="020B0604020202020204" pitchFamily="34" charset="0"/>
                        </a:defRPr>
                      </a:lvl1pPr>
                      <a:lvl2pPr marL="742950" indent="-285750" algn="l">
                        <a:spcBef>
                          <a:spcPct val="20000"/>
                        </a:spcBef>
                        <a:tabLst>
                          <a:tab pos="247650" algn="l"/>
                        </a:tabLst>
                        <a:defRPr sz="2400">
                          <a:solidFill>
                            <a:schemeClr val="tx1"/>
                          </a:solidFill>
                          <a:latin typeface="Arial" panose="020B0604020202020204" pitchFamily="34" charset="0"/>
                          <a:cs typeface="Arial" panose="020B0604020202020204" pitchFamily="34" charset="0"/>
                        </a:defRPr>
                      </a:lvl2pPr>
                      <a:lvl3pPr marL="1143000" indent="-228600" algn="l">
                        <a:spcBef>
                          <a:spcPct val="20000"/>
                        </a:spcBef>
                        <a:tabLst>
                          <a:tab pos="247650" algn="l"/>
                        </a:tabLst>
                        <a:defRPr sz="2000">
                          <a:solidFill>
                            <a:schemeClr val="tx1"/>
                          </a:solidFill>
                          <a:latin typeface="Arial" panose="020B0604020202020204" pitchFamily="34" charset="0"/>
                          <a:cs typeface="Arial" panose="020B0604020202020204" pitchFamily="34" charset="0"/>
                        </a:defRPr>
                      </a:lvl3pPr>
                      <a:lvl4pPr marL="1600200" indent="-228600" algn="l">
                        <a:spcBef>
                          <a:spcPct val="20000"/>
                        </a:spcBef>
                        <a:tabLst>
                          <a:tab pos="247650" algn="l"/>
                        </a:tabLst>
                        <a:defRPr>
                          <a:solidFill>
                            <a:schemeClr val="tx1"/>
                          </a:solidFill>
                          <a:latin typeface="Arial" panose="020B0604020202020204" pitchFamily="34" charset="0"/>
                          <a:cs typeface="Arial" panose="020B0604020202020204" pitchFamily="34" charset="0"/>
                        </a:defRPr>
                      </a:lvl4pPr>
                      <a:lvl5pPr marL="2057400" indent="-228600" algn="l">
                        <a:spcBef>
                          <a:spcPct val="20000"/>
                        </a:spcBef>
                        <a:tabLst>
                          <a:tab pos="247650" algn="l"/>
                        </a:tabLst>
                        <a:defRPr>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tabLst>
                          <a:tab pos="247650" algn="l"/>
                        </a:tabLst>
                        <a:defRPr>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tabLst>
                          <a:tab pos="247650" algn="l"/>
                        </a:tabLst>
                        <a:defRPr>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tabLst>
                          <a:tab pos="247650" algn="l"/>
                        </a:tabLst>
                        <a:defRPr>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tabLst>
                          <a:tab pos="247650" algn="l"/>
                        </a:tabLst>
                        <a:defRPr>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tab pos="247650" algn="l"/>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Access through Technology</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tab pos="247650" algn="l"/>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Care plans</a:t>
                      </a:r>
                    </a:p>
                    <a:p>
                      <a:pPr marL="342900" marR="0" lvl="0" indent="-342900" algn="l" defTabSz="914400" rtl="0" eaLnBrk="0" fontAlgn="base" latinLnBrk="0" hangingPunct="0">
                        <a:lnSpc>
                          <a:spcPct val="100000"/>
                        </a:lnSpc>
                        <a:spcBef>
                          <a:spcPct val="0"/>
                        </a:spcBef>
                        <a:spcAft>
                          <a:spcPct val="0"/>
                        </a:spcAft>
                        <a:buClrTx/>
                        <a:buSzTx/>
                        <a:buFontTx/>
                        <a:buNone/>
                        <a:tabLst>
                          <a:tab pos="247650" algn="l"/>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Chair bands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tab pos="247650" algn="l"/>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Coloured whiteboards, overlays, paper &amp; books</a:t>
                      </a:r>
                    </a:p>
                    <a:p>
                      <a:pPr marL="342900" marR="0" lvl="0" indent="-342900" algn="l" defTabSz="914400" rtl="0" eaLnBrk="0" fontAlgn="base" latinLnBrk="0" hangingPunct="0">
                        <a:lnSpc>
                          <a:spcPct val="100000"/>
                        </a:lnSpc>
                        <a:spcBef>
                          <a:spcPct val="0"/>
                        </a:spcBef>
                        <a:spcAft>
                          <a:spcPct val="0"/>
                        </a:spcAft>
                        <a:buClrTx/>
                        <a:buSzTx/>
                        <a:buFontTx/>
                        <a:buNone/>
                        <a:tabLst>
                          <a:tab pos="247650" algn="l"/>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Ear defenders </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tab pos="247650" algn="l"/>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Enlarged work</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tab pos="247650" algn="l"/>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Equipment – scissors, slopes, pencils, cushions, blinds, chairs, footstools, blankets, overlays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tab pos="247650" algn="l"/>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Exercises</a:t>
                      </a:r>
                    </a:p>
                    <a:p>
                      <a:pPr marL="342900" marR="0" lvl="0" indent="-342900" algn="l" defTabSz="914400" rtl="0" eaLnBrk="0" fontAlgn="base" latinLnBrk="0" hangingPunct="0">
                        <a:lnSpc>
                          <a:spcPct val="100000"/>
                        </a:lnSpc>
                        <a:spcBef>
                          <a:spcPct val="0"/>
                        </a:spcBef>
                        <a:spcAft>
                          <a:spcPct val="0"/>
                        </a:spcAft>
                        <a:buClrTx/>
                        <a:buSzTx/>
                        <a:buFontTx/>
                        <a:buNone/>
                        <a:tabLst>
                          <a:tab pos="247650" algn="l"/>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Fidgets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tab pos="247650" algn="l"/>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Magnifiers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tab pos="247650" algn="l"/>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Medical support </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tab pos="247650" algn="l"/>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Movement Breaks</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tab pos="247650" algn="l"/>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Nursing support</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tab pos="247650" algn="l"/>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Pencil Grip</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tab pos="247650" algn="l"/>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Physio / OT and Sensory support advice</a:t>
                      </a:r>
                    </a:p>
                    <a:p>
                      <a:pPr marL="342900" marR="0" lvl="0" indent="-342900" algn="l" defTabSz="914400" rtl="0" eaLnBrk="0" fontAlgn="base" latinLnBrk="0" hangingPunct="0">
                        <a:lnSpc>
                          <a:spcPct val="100000"/>
                        </a:lnSpc>
                        <a:spcBef>
                          <a:spcPct val="0"/>
                        </a:spcBef>
                        <a:spcAft>
                          <a:spcPct val="0"/>
                        </a:spcAft>
                        <a:buClrTx/>
                        <a:buSzTx/>
                        <a:buFontTx/>
                        <a:buNone/>
                        <a:tabLst>
                          <a:tab pos="247650" algn="l"/>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Rocker Chair</a:t>
                      </a:r>
                    </a:p>
                    <a:p>
                      <a:pPr marL="342900" marR="0" lvl="0" indent="-342900" algn="l" defTabSz="914400" rtl="0" eaLnBrk="0" fontAlgn="base" latinLnBrk="0" hangingPunct="0">
                        <a:lnSpc>
                          <a:spcPct val="100000"/>
                        </a:lnSpc>
                        <a:spcBef>
                          <a:spcPct val="0"/>
                        </a:spcBef>
                        <a:spcAft>
                          <a:spcPct val="0"/>
                        </a:spcAft>
                        <a:buClrTx/>
                        <a:buSzTx/>
                        <a:buFontTx/>
                        <a:buNone/>
                        <a:tabLst>
                          <a:tab pos="247650" algn="l"/>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Screens for workstation</a:t>
                      </a:r>
                    </a:p>
                    <a:p>
                      <a:pPr marL="342900" marR="0" lvl="0" indent="-342900" algn="l" defTabSz="914400" rtl="0" eaLnBrk="0" fontAlgn="base" latinLnBrk="0" hangingPunct="0">
                        <a:lnSpc>
                          <a:spcPct val="100000"/>
                        </a:lnSpc>
                        <a:spcBef>
                          <a:spcPct val="0"/>
                        </a:spcBef>
                        <a:spcAft>
                          <a:spcPct val="0"/>
                        </a:spcAft>
                        <a:buClrTx/>
                        <a:buSzTx/>
                        <a:buFontTx/>
                        <a:buNone/>
                        <a:tabLst>
                          <a:tab pos="247650" algn="l"/>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Sensory Circuits</a:t>
                      </a:r>
                    </a:p>
                    <a:p>
                      <a:pPr marL="342900" marR="0" lvl="0" indent="-342900" algn="l" defTabSz="914400" rtl="0" eaLnBrk="0" fontAlgn="base" latinLnBrk="0" hangingPunct="0">
                        <a:lnSpc>
                          <a:spcPct val="100000"/>
                        </a:lnSpc>
                        <a:spcBef>
                          <a:spcPct val="0"/>
                        </a:spcBef>
                        <a:spcAft>
                          <a:spcPct val="0"/>
                        </a:spcAft>
                        <a:buClrTx/>
                        <a:buSzTx/>
                        <a:buFontTx/>
                        <a:buNone/>
                        <a:tabLst>
                          <a:tab pos="247650" algn="l"/>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Standing desk</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tab pos="247650" algn="l"/>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1-1 support in PE</a:t>
                      </a:r>
                    </a:p>
                    <a:p>
                      <a:pPr marL="342900" marR="0" lvl="0" indent="-342900" algn="l" defTabSz="914400" rtl="0" eaLnBrk="0" fontAlgn="base" latinLnBrk="0" hangingPunct="0">
                        <a:lnSpc>
                          <a:spcPct val="100000"/>
                        </a:lnSpc>
                        <a:spcBef>
                          <a:spcPct val="0"/>
                        </a:spcBef>
                        <a:spcAft>
                          <a:spcPct val="0"/>
                        </a:spcAft>
                        <a:buClrTx/>
                        <a:buSzTx/>
                        <a:buFontTx/>
                        <a:buNone/>
                        <a:tabLst>
                          <a:tab pos="247650" algn="l"/>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Trampoline</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tab pos="247650" algn="l"/>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Use of disabled toilet</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tab pos="247650" algn="l"/>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Writing Slope</a:t>
                      </a:r>
                      <a:endParaRPr kumimoji="0" lang="en-GB"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tab pos="247650" algn="l"/>
                        </a:tabLst>
                      </a:pPr>
                      <a:r>
                        <a:rPr kumimoji="0" lang="en-GB" altLang="en-US" sz="1200" b="0" i="0" u="none" strike="noStrike" cap="none" normalizeH="0" baseline="0">
                          <a:ln>
                            <a:noFill/>
                          </a:ln>
                          <a:solidFill>
                            <a:schemeClr val="tx1"/>
                          </a:solidFill>
                          <a:effectLst/>
                          <a:latin typeface="Comic Sans MS" panose="030F0702030302020204" pitchFamily="66" charset="0"/>
                          <a:cs typeface="Times New Roman" panose="02020603050405020304" pitchFamily="18" charset="0"/>
                        </a:rPr>
                        <a:t>VSSS 1-1 support </a:t>
                      </a:r>
                      <a:endParaRPr kumimoji="0" lang="en-GB"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endParaRPr>
                    </a:p>
                  </a:txBody>
                  <a:tcPr marT="45697" marB="4569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pic>
        <p:nvPicPr>
          <p:cNvPr id="25621" name="Picture 76">
            <a:hlinkClick r:id="" action="ppaction://hlinkshowjump?jump=nextslide"/>
            <a:extLst>
              <a:ext uri="{FF2B5EF4-FFF2-40B4-BE49-F238E27FC236}">
                <a16:creationId xmlns:a16="http://schemas.microsoft.com/office/drawing/2014/main" id="{6BBAF1B3-4944-D7E9-6982-8EF103F6D0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7988" y="6181725"/>
            <a:ext cx="976312"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22" name="Picture 77" descr="Image result for contents button">
            <a:hlinkClick r:id="rId4" action="ppaction://hlinksldjump"/>
            <a:extLst>
              <a:ext uri="{FF2B5EF4-FFF2-40B4-BE49-F238E27FC236}">
                <a16:creationId xmlns:a16="http://schemas.microsoft.com/office/drawing/2014/main" id="{F58A01A5-1E5B-25F5-8099-01F99A11F49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23" name="Picture 6" descr="C:\Users\lclark\Desktop\FOLDER\print\Sprowstonlogo.png">
            <a:extLst>
              <a:ext uri="{FF2B5EF4-FFF2-40B4-BE49-F238E27FC236}">
                <a16:creationId xmlns:a16="http://schemas.microsoft.com/office/drawing/2014/main" id="{7B20A45B-293F-87F0-09B7-AB288C2434D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0038" y="4221163"/>
            <a:ext cx="1463675"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CD4523A5-C71F-30DA-4184-DEEAA43C0653}"/>
              </a:ext>
            </a:extLst>
          </p:cNvPr>
          <p:cNvSpPr>
            <a:spLocks noGrp="1" noChangeArrowheads="1"/>
          </p:cNvSpPr>
          <p:nvPr>
            <p:ph type="title"/>
          </p:nvPr>
        </p:nvSpPr>
        <p:spPr>
          <a:xfrm>
            <a:off x="457200" y="274638"/>
            <a:ext cx="8229600" cy="993775"/>
          </a:xfrm>
        </p:spPr>
        <p:txBody>
          <a:bodyPr/>
          <a:lstStyle/>
          <a:p>
            <a:pPr eaLnBrk="1" hangingPunct="1"/>
            <a:r>
              <a:rPr lang="en-GB" altLang="en-US" sz="3600" b="1">
                <a:solidFill>
                  <a:schemeClr val="accent2"/>
                </a:solidFill>
              </a:rPr>
              <a:t>Assessment used at </a:t>
            </a:r>
            <a:br>
              <a:rPr lang="en-GB" altLang="en-US" sz="3600" b="1">
                <a:solidFill>
                  <a:schemeClr val="accent2"/>
                </a:solidFill>
              </a:rPr>
            </a:br>
            <a:r>
              <a:rPr lang="en-GB" altLang="en-US" sz="3600" b="1">
                <a:solidFill>
                  <a:schemeClr val="accent2"/>
                </a:solidFill>
              </a:rPr>
              <a:t>Sprowston Junior</a:t>
            </a:r>
          </a:p>
        </p:txBody>
      </p:sp>
      <p:sp>
        <p:nvSpPr>
          <p:cNvPr id="26627" name="Rectangle 3">
            <a:extLst>
              <a:ext uri="{FF2B5EF4-FFF2-40B4-BE49-F238E27FC236}">
                <a16:creationId xmlns:a16="http://schemas.microsoft.com/office/drawing/2014/main" id="{22A0145F-F19D-97DE-7EA9-735BD215CA8D}"/>
              </a:ext>
            </a:extLst>
          </p:cNvPr>
          <p:cNvSpPr>
            <a:spLocks noGrp="1" noChangeArrowheads="1"/>
          </p:cNvSpPr>
          <p:nvPr>
            <p:ph type="body" idx="1"/>
          </p:nvPr>
        </p:nvSpPr>
        <p:spPr>
          <a:xfrm>
            <a:off x="444500" y="1166813"/>
            <a:ext cx="8580438" cy="4524375"/>
          </a:xfrm>
        </p:spPr>
        <p:txBody>
          <a:bodyPr/>
          <a:lstStyle/>
          <a:p>
            <a:pPr eaLnBrk="1" hangingPunct="1">
              <a:lnSpc>
                <a:spcPct val="80000"/>
              </a:lnSpc>
            </a:pPr>
            <a:r>
              <a:rPr lang="en-GB" altLang="en-US" sz="2800"/>
              <a:t>Accelerated Reader </a:t>
            </a:r>
            <a:r>
              <a:rPr lang="en-GB" altLang="en-US" sz="2000"/>
              <a:t>– </a:t>
            </a:r>
            <a:r>
              <a:rPr lang="en-GB" altLang="en-US" sz="2000" i="1"/>
              <a:t>Reading Comprehension</a:t>
            </a:r>
            <a:endParaRPr lang="en-GB" altLang="en-US" sz="2000"/>
          </a:p>
          <a:p>
            <a:pPr eaLnBrk="1" hangingPunct="1">
              <a:lnSpc>
                <a:spcPct val="80000"/>
              </a:lnSpc>
            </a:pPr>
            <a:r>
              <a:rPr lang="en-GB" altLang="en-US" sz="2800"/>
              <a:t>Boxall Profile -  </a:t>
            </a:r>
            <a:r>
              <a:rPr lang="en-GB" altLang="en-US" sz="2000" i="1"/>
              <a:t>SEMH</a:t>
            </a:r>
            <a:endParaRPr lang="en-GB" altLang="en-US" sz="2000"/>
          </a:p>
          <a:p>
            <a:pPr eaLnBrk="1" hangingPunct="1">
              <a:lnSpc>
                <a:spcPct val="80000"/>
              </a:lnSpc>
            </a:pPr>
            <a:r>
              <a:rPr lang="en-GB" altLang="en-US" sz="2800"/>
              <a:t>British Picture Vocabulary Scale </a:t>
            </a:r>
            <a:r>
              <a:rPr lang="en-GB" altLang="en-US" sz="2000" i="1"/>
              <a:t>Understanding</a:t>
            </a:r>
            <a:endParaRPr lang="en-GB" altLang="en-US" sz="2000"/>
          </a:p>
          <a:p>
            <a:pPr eaLnBrk="1" hangingPunct="1">
              <a:lnSpc>
                <a:spcPct val="80000"/>
              </a:lnSpc>
            </a:pPr>
            <a:r>
              <a:rPr lang="en-GB" altLang="en-US" sz="2800"/>
              <a:t>Earwig (SHIP)</a:t>
            </a:r>
          </a:p>
          <a:p>
            <a:pPr eaLnBrk="1" hangingPunct="1">
              <a:lnSpc>
                <a:spcPct val="80000"/>
              </a:lnSpc>
            </a:pPr>
            <a:r>
              <a:rPr lang="en-GB" altLang="en-US" sz="2800"/>
              <a:t>GL Emotional Literacy –</a:t>
            </a:r>
            <a:r>
              <a:rPr lang="en-GB" altLang="en-US" sz="2000" i="1"/>
              <a:t>SEMH</a:t>
            </a:r>
          </a:p>
          <a:p>
            <a:pPr eaLnBrk="1" hangingPunct="1">
              <a:lnSpc>
                <a:spcPct val="80000"/>
              </a:lnSpc>
            </a:pPr>
            <a:r>
              <a:rPr lang="en-GB" altLang="en-US" sz="2800" err="1"/>
              <a:t>PhAB</a:t>
            </a:r>
            <a:r>
              <a:rPr lang="en-GB" altLang="en-US" sz="2800"/>
              <a:t> – Phonological Assessment –Battery - </a:t>
            </a:r>
            <a:r>
              <a:rPr lang="en-GB" altLang="en-US" sz="2000" i="1"/>
              <a:t>Phonics</a:t>
            </a:r>
            <a:endParaRPr lang="en-GB" altLang="en-US" sz="2800"/>
          </a:p>
          <a:p>
            <a:pPr eaLnBrk="1" hangingPunct="1">
              <a:lnSpc>
                <a:spcPct val="80000"/>
              </a:lnSpc>
            </a:pPr>
            <a:r>
              <a:rPr lang="en-GB" altLang="en-US" sz="2800"/>
              <a:t>Ravens Coloured Matrices –</a:t>
            </a:r>
            <a:r>
              <a:rPr lang="en-GB" altLang="en-US" sz="2000" i="1"/>
              <a:t> Logic and Perception</a:t>
            </a:r>
            <a:endParaRPr lang="en-GB" altLang="en-US" sz="2800"/>
          </a:p>
          <a:p>
            <a:pPr eaLnBrk="1" hangingPunct="1">
              <a:lnSpc>
                <a:spcPct val="80000"/>
              </a:lnSpc>
            </a:pPr>
            <a:r>
              <a:rPr lang="en-GB" altLang="en-US" sz="2800"/>
              <a:t>Salford Reading – </a:t>
            </a:r>
            <a:r>
              <a:rPr lang="en-GB" altLang="en-US" sz="2000" i="1"/>
              <a:t>Decoding Skills</a:t>
            </a:r>
            <a:endParaRPr lang="en-GB" altLang="en-US" sz="2800"/>
          </a:p>
          <a:p>
            <a:pPr eaLnBrk="1" hangingPunct="1">
              <a:lnSpc>
                <a:spcPct val="80000"/>
              </a:lnSpc>
            </a:pPr>
            <a:r>
              <a:rPr lang="en-GB" altLang="en-US" sz="2800"/>
              <a:t>Sandwell Maths </a:t>
            </a:r>
            <a:r>
              <a:rPr lang="en-GB" altLang="en-US" sz="2000"/>
              <a:t>– Number Knowledge</a:t>
            </a:r>
            <a:endParaRPr lang="en-GB" altLang="en-US" sz="2800"/>
          </a:p>
          <a:p>
            <a:pPr eaLnBrk="1" hangingPunct="1">
              <a:lnSpc>
                <a:spcPct val="80000"/>
              </a:lnSpc>
            </a:pPr>
            <a:r>
              <a:rPr lang="en-GB" altLang="en-US" sz="2800"/>
              <a:t>SWRT Single Word Level Spelling Test </a:t>
            </a:r>
            <a:r>
              <a:rPr lang="en-GB" altLang="en-US" sz="2000" i="1"/>
              <a:t>- Spelling</a:t>
            </a:r>
            <a:endParaRPr lang="en-GB" altLang="en-US" sz="2800"/>
          </a:p>
          <a:p>
            <a:pPr eaLnBrk="1" hangingPunct="1">
              <a:lnSpc>
                <a:spcPct val="80000"/>
              </a:lnSpc>
            </a:pPr>
            <a:r>
              <a:rPr lang="en-GB" altLang="en-US" sz="2800" err="1"/>
              <a:t>Testbase</a:t>
            </a:r>
            <a:r>
              <a:rPr lang="en-GB" altLang="en-US" sz="2800"/>
              <a:t> maths / reading </a:t>
            </a:r>
            <a:r>
              <a:rPr lang="en-GB" altLang="en-US" sz="3600"/>
              <a:t>–</a:t>
            </a:r>
            <a:r>
              <a:rPr lang="en-GB" altLang="en-US" sz="3600" i="1"/>
              <a:t> </a:t>
            </a:r>
            <a:r>
              <a:rPr lang="en-GB" altLang="en-US" sz="1800" i="1"/>
              <a:t>Maths, Comprehension &amp; SPAG</a:t>
            </a:r>
            <a:endParaRPr lang="en-GB" altLang="en-US" sz="1800"/>
          </a:p>
          <a:p>
            <a:pPr eaLnBrk="1" hangingPunct="1">
              <a:lnSpc>
                <a:spcPct val="80000"/>
              </a:lnSpc>
            </a:pPr>
            <a:r>
              <a:rPr lang="en-GB" altLang="en-US" sz="2800"/>
              <a:t>Tomal Memory Test </a:t>
            </a:r>
            <a:r>
              <a:rPr lang="en-GB" altLang="en-US" sz="2000" i="1"/>
              <a:t>– Memory</a:t>
            </a:r>
          </a:p>
          <a:p>
            <a:pPr eaLnBrk="1" hangingPunct="1">
              <a:lnSpc>
                <a:spcPct val="80000"/>
              </a:lnSpc>
            </a:pPr>
            <a:r>
              <a:rPr lang="en-GB" altLang="en-US" sz="2800" err="1"/>
              <a:t>Wellcomm</a:t>
            </a:r>
            <a:r>
              <a:rPr lang="en-GB" altLang="en-US" sz="2800"/>
              <a:t> - </a:t>
            </a:r>
            <a:r>
              <a:rPr lang="en-GB" altLang="en-US" sz="2000" i="1"/>
              <a:t>language</a:t>
            </a:r>
            <a:endParaRPr lang="en-GB" altLang="en-US" sz="2800"/>
          </a:p>
        </p:txBody>
      </p:sp>
      <p:pic>
        <p:nvPicPr>
          <p:cNvPr id="26628" name="Picture 4">
            <a:hlinkClick r:id="" action="ppaction://hlinkshowjump?jump=nextslide"/>
            <a:extLst>
              <a:ext uri="{FF2B5EF4-FFF2-40B4-BE49-F238E27FC236}">
                <a16:creationId xmlns:a16="http://schemas.microsoft.com/office/drawing/2014/main" id="{CDD559B7-74A1-8610-A468-F203AC0201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0650" y="6165850"/>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629" name="Picture 5" descr="Image result for contents button">
            <a:hlinkClick r:id="rId3" action="ppaction://hlinksldjump"/>
            <a:extLst>
              <a:ext uri="{FF2B5EF4-FFF2-40B4-BE49-F238E27FC236}">
                <a16:creationId xmlns:a16="http://schemas.microsoft.com/office/drawing/2014/main" id="{234FF031-FACF-38E6-9CED-6E510D2BE0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B6966C87-B5B1-E43F-6BC8-72DF6C9CB4A3}"/>
              </a:ext>
            </a:extLst>
          </p:cNvPr>
          <p:cNvSpPr>
            <a:spLocks noGrp="1" noChangeArrowheads="1"/>
          </p:cNvSpPr>
          <p:nvPr>
            <p:ph type="title"/>
          </p:nvPr>
        </p:nvSpPr>
        <p:spPr>
          <a:xfrm>
            <a:off x="350838" y="257175"/>
            <a:ext cx="8229600" cy="795338"/>
          </a:xfrm>
        </p:spPr>
        <p:txBody>
          <a:bodyPr/>
          <a:lstStyle/>
          <a:p>
            <a:pPr eaLnBrk="1" hangingPunct="1"/>
            <a:r>
              <a:rPr lang="en-GB" altLang="en-US" sz="3600" b="1">
                <a:solidFill>
                  <a:schemeClr val="accent2"/>
                </a:solidFill>
              </a:rPr>
              <a:t>EHCPs</a:t>
            </a:r>
          </a:p>
        </p:txBody>
      </p:sp>
      <p:sp>
        <p:nvSpPr>
          <p:cNvPr id="27651" name="Rectangle 3">
            <a:extLst>
              <a:ext uri="{FF2B5EF4-FFF2-40B4-BE49-F238E27FC236}">
                <a16:creationId xmlns:a16="http://schemas.microsoft.com/office/drawing/2014/main" id="{3A94422C-5F3D-4A01-FB59-109713F744E7}"/>
              </a:ext>
            </a:extLst>
          </p:cNvPr>
          <p:cNvSpPr>
            <a:spLocks noGrp="1" noChangeArrowheads="1"/>
          </p:cNvSpPr>
          <p:nvPr>
            <p:ph type="body" idx="1"/>
          </p:nvPr>
        </p:nvSpPr>
        <p:spPr>
          <a:xfrm>
            <a:off x="350838" y="908050"/>
            <a:ext cx="8793162" cy="5949950"/>
          </a:xfrm>
        </p:spPr>
        <p:txBody>
          <a:bodyPr/>
          <a:lstStyle/>
          <a:p>
            <a:pPr eaLnBrk="1" hangingPunct="1">
              <a:lnSpc>
                <a:spcPct val="80000"/>
              </a:lnSpc>
            </a:pPr>
            <a:r>
              <a:rPr lang="en-GB" altLang="en-US" sz="2800"/>
              <a:t>While the majority of learners with SEN-D will have their needs met in this way, some may require an Education, Health and Care needs assessment to determine whether it is necessary for the Local Authority to make provision with an Education, Health and Care Plan (EHCP). </a:t>
            </a:r>
          </a:p>
          <a:p>
            <a:pPr eaLnBrk="1" hangingPunct="1">
              <a:lnSpc>
                <a:spcPct val="80000"/>
              </a:lnSpc>
            </a:pPr>
            <a:r>
              <a:rPr lang="en-GB" altLang="en-US" sz="2800"/>
              <a:t>Where a child has an EHCP, there will be an annual review held in addition to the termly review meetings, taking into account the views of the child, their parent or carer, and all other professionals involved with the child.</a:t>
            </a:r>
          </a:p>
          <a:p>
            <a:pPr eaLnBrk="1" hangingPunct="1">
              <a:lnSpc>
                <a:spcPct val="80000"/>
              </a:lnSpc>
            </a:pPr>
            <a:r>
              <a:rPr lang="en-GB" altLang="en-US" sz="2800"/>
              <a:t>These pupils may receive additional funding to support their needs and school may buy in a range of services.</a:t>
            </a:r>
          </a:p>
          <a:p>
            <a:pPr eaLnBrk="1" hangingPunct="1">
              <a:lnSpc>
                <a:spcPct val="80000"/>
              </a:lnSpc>
            </a:pPr>
            <a:r>
              <a:rPr lang="en-GB" altLang="en-US" sz="2800"/>
              <a:t>Information about Norfolk EHCPs can be found </a:t>
            </a:r>
            <a:r>
              <a:rPr lang="en-GB" altLang="en-US" sz="2800">
                <a:hlinkClick r:id="rId2"/>
              </a:rPr>
              <a:t>here</a:t>
            </a:r>
            <a:r>
              <a:rPr lang="en-GB" altLang="en-US" sz="2800"/>
              <a:t> </a:t>
            </a:r>
          </a:p>
        </p:txBody>
      </p:sp>
      <p:pic>
        <p:nvPicPr>
          <p:cNvPr id="27652" name="Picture 4">
            <a:hlinkClick r:id="" action="ppaction://hlinkshowjump?jump=nextslide"/>
            <a:extLst>
              <a:ext uri="{FF2B5EF4-FFF2-40B4-BE49-F238E27FC236}">
                <a16:creationId xmlns:a16="http://schemas.microsoft.com/office/drawing/2014/main" id="{55C61814-7D20-F217-65E2-59DD873915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8300" y="6416675"/>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653" name="Picture 5" descr="Image result for contents button">
            <a:hlinkClick r:id="rId4" action="ppaction://hlinksldjump"/>
            <a:extLst>
              <a:ext uri="{FF2B5EF4-FFF2-40B4-BE49-F238E27FC236}">
                <a16:creationId xmlns:a16="http://schemas.microsoft.com/office/drawing/2014/main" id="{C9669DE3-0F58-2725-D0FC-E9C6E69E116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69E91D07-D821-9111-1958-E10BFBD9984C}"/>
              </a:ext>
            </a:extLst>
          </p:cNvPr>
          <p:cNvSpPr>
            <a:spLocks noGrp="1" noChangeArrowheads="1"/>
          </p:cNvSpPr>
          <p:nvPr>
            <p:ph type="title"/>
          </p:nvPr>
        </p:nvSpPr>
        <p:spPr/>
        <p:txBody>
          <a:bodyPr/>
          <a:lstStyle/>
          <a:p>
            <a:pPr eaLnBrk="1" hangingPunct="1"/>
            <a:r>
              <a:rPr lang="en-GB" altLang="en-US" sz="3600" b="1">
                <a:solidFill>
                  <a:schemeClr val="accent2"/>
                </a:solidFill>
              </a:rPr>
              <a:t>Roles and Responsibilities</a:t>
            </a:r>
          </a:p>
        </p:txBody>
      </p:sp>
      <p:sp>
        <p:nvSpPr>
          <p:cNvPr id="28675" name="Rectangle 3">
            <a:extLst>
              <a:ext uri="{FF2B5EF4-FFF2-40B4-BE49-F238E27FC236}">
                <a16:creationId xmlns:a16="http://schemas.microsoft.com/office/drawing/2014/main" id="{AB7BEBD6-A3BF-CD98-ED6D-99A0D4F87D28}"/>
              </a:ext>
            </a:extLst>
          </p:cNvPr>
          <p:cNvSpPr>
            <a:spLocks noGrp="1" noChangeArrowheads="1"/>
          </p:cNvSpPr>
          <p:nvPr>
            <p:ph type="body" idx="1"/>
          </p:nvPr>
        </p:nvSpPr>
        <p:spPr/>
        <p:txBody>
          <a:bodyPr/>
          <a:lstStyle/>
          <a:p>
            <a:pPr eaLnBrk="1" hangingPunct="1">
              <a:buFont typeface="Arial"/>
            </a:pPr>
            <a:r>
              <a:rPr lang="en-GB" altLang="en-US" sz="2000">
                <a:solidFill>
                  <a:schemeClr val="accent2"/>
                </a:solidFill>
                <a:hlinkClick r:id="rId2" action="ppaction://hlinksldjump">
                  <a:extLst>
                    <a:ext uri="{A12FA001-AC4F-418D-AE19-62706E023703}">
                      <ahyp:hlinkClr xmlns:ahyp="http://schemas.microsoft.com/office/drawing/2018/hyperlinkcolor" val="tx"/>
                    </a:ext>
                  </a:extLst>
                </a:hlinkClick>
              </a:rPr>
              <a:t>Class teacher</a:t>
            </a:r>
            <a:endParaRPr lang="en-GB" altLang="en-US" sz="2000">
              <a:solidFill>
                <a:schemeClr val="accent2"/>
              </a:solidFill>
            </a:endParaRPr>
          </a:p>
          <a:p>
            <a:pPr eaLnBrk="1" hangingPunct="1">
              <a:buFont typeface="Arial"/>
            </a:pPr>
            <a:r>
              <a:rPr lang="en-GB" altLang="en-US" sz="2000">
                <a:solidFill>
                  <a:schemeClr val="accent2"/>
                </a:solidFill>
                <a:hlinkClick r:id="rId3" action="ppaction://hlinksldjump">
                  <a:extLst>
                    <a:ext uri="{A12FA001-AC4F-418D-AE19-62706E023703}">
                      <ahyp:hlinkClr xmlns:ahyp="http://schemas.microsoft.com/office/drawing/2018/hyperlinkcolor" val="tx"/>
                    </a:ext>
                  </a:extLst>
                </a:hlinkClick>
              </a:rPr>
              <a:t>SHIP Lead teacher</a:t>
            </a:r>
            <a:endParaRPr lang="en-GB" altLang="en-US" sz="2000">
              <a:solidFill>
                <a:schemeClr val="accent2"/>
              </a:solidFill>
            </a:endParaRPr>
          </a:p>
          <a:p>
            <a:pPr eaLnBrk="1" hangingPunct="1">
              <a:buFont typeface="Arial"/>
            </a:pPr>
            <a:r>
              <a:rPr lang="en-GB" altLang="en-US" sz="2000">
                <a:solidFill>
                  <a:schemeClr val="accent2"/>
                </a:solidFill>
                <a:hlinkClick r:id="rId4" action="ppaction://hlinksldjump">
                  <a:extLst>
                    <a:ext uri="{A12FA001-AC4F-418D-AE19-62706E023703}">
                      <ahyp:hlinkClr xmlns:ahyp="http://schemas.microsoft.com/office/drawing/2018/hyperlinkcolor" val="tx"/>
                    </a:ext>
                  </a:extLst>
                </a:hlinkClick>
              </a:rPr>
              <a:t>Teaching Assistants</a:t>
            </a:r>
            <a:endParaRPr lang="en-GB" altLang="en-US" sz="2000">
              <a:solidFill>
                <a:schemeClr val="accent2"/>
              </a:solidFill>
            </a:endParaRPr>
          </a:p>
          <a:p>
            <a:pPr eaLnBrk="1" hangingPunct="1">
              <a:buFont typeface="Arial"/>
            </a:pPr>
            <a:r>
              <a:rPr lang="en-GB" altLang="en-US" sz="2000">
                <a:solidFill>
                  <a:schemeClr val="accent2"/>
                </a:solidFill>
                <a:hlinkClick r:id="rId5" action="ppaction://hlinksldjump">
                  <a:extLst>
                    <a:ext uri="{A12FA001-AC4F-418D-AE19-62706E023703}">
                      <ahyp:hlinkClr xmlns:ahyp="http://schemas.microsoft.com/office/drawing/2018/hyperlinkcolor" val="tx"/>
                    </a:ext>
                  </a:extLst>
                </a:hlinkClick>
              </a:rPr>
              <a:t>Curriculum Co-ordinators</a:t>
            </a:r>
            <a:endParaRPr lang="en-GB" altLang="en-US" sz="2000">
              <a:solidFill>
                <a:schemeClr val="accent2"/>
              </a:solidFill>
            </a:endParaRPr>
          </a:p>
          <a:p>
            <a:pPr eaLnBrk="1" hangingPunct="1">
              <a:buFont typeface="Arial"/>
            </a:pPr>
            <a:r>
              <a:rPr lang="en-GB" altLang="en-US" sz="2000">
                <a:solidFill>
                  <a:schemeClr val="accent2"/>
                </a:solidFill>
                <a:hlinkClick r:id="rId6" action="ppaction://hlinksldjump">
                  <a:extLst>
                    <a:ext uri="{A12FA001-AC4F-418D-AE19-62706E023703}">
                      <ahyp:hlinkClr xmlns:ahyp="http://schemas.microsoft.com/office/drawing/2018/hyperlinkcolor" val="tx"/>
                    </a:ext>
                  </a:extLst>
                </a:hlinkClick>
              </a:rPr>
              <a:t>SENCo</a:t>
            </a:r>
            <a:endParaRPr lang="en-GB" altLang="en-US" sz="2000">
              <a:solidFill>
                <a:schemeClr val="accent2"/>
              </a:solidFill>
            </a:endParaRPr>
          </a:p>
          <a:p>
            <a:pPr eaLnBrk="1" hangingPunct="1"/>
            <a:r>
              <a:rPr lang="en-GB" altLang="en-US" sz="2000">
                <a:solidFill>
                  <a:schemeClr val="accent2"/>
                </a:solidFill>
                <a:hlinkClick r:id="rId7" action="ppaction://hlinksldjump">
                  <a:extLst>
                    <a:ext uri="{A12FA001-AC4F-418D-AE19-62706E023703}">
                      <ahyp:hlinkClr xmlns:ahyp="http://schemas.microsoft.com/office/drawing/2018/hyperlinkcolor" val="tx"/>
                    </a:ext>
                  </a:extLst>
                </a:hlinkClick>
              </a:rPr>
              <a:t>Headteacher</a:t>
            </a:r>
            <a:endParaRPr lang="en-GB" altLang="en-US" sz="2000">
              <a:solidFill>
                <a:schemeClr val="accent2"/>
              </a:solidFill>
            </a:endParaRPr>
          </a:p>
          <a:p>
            <a:pPr eaLnBrk="1" hangingPunct="1"/>
            <a:r>
              <a:rPr lang="en-GB" altLang="en-US" sz="2000">
                <a:solidFill>
                  <a:srgbClr val="CCECFF"/>
                </a:solidFill>
                <a:hlinkClick r:id="rId8" action="ppaction://hlinksldjump"/>
              </a:rPr>
              <a:t>SEN-D Governor </a:t>
            </a:r>
          </a:p>
          <a:p>
            <a:pPr eaLnBrk="1" hangingPunct="1">
              <a:buFont typeface="Arial"/>
            </a:pPr>
            <a:r>
              <a:rPr lang="en-GB" altLang="en-US" sz="2000" u="sng">
                <a:solidFill>
                  <a:schemeClr val="accent2"/>
                </a:solidFill>
                <a:hlinkClick r:id="rId9" action="ppaction://hlinksldjump">
                  <a:extLst>
                    <a:ext uri="{A12FA001-AC4F-418D-AE19-62706E023703}">
                      <ahyp:hlinkClr xmlns:ahyp="http://schemas.microsoft.com/office/drawing/2018/hyperlinkcolor" val="tx"/>
                    </a:ext>
                  </a:extLst>
                </a:hlinkClick>
              </a:rPr>
              <a:t>Parents &amp; Carers</a:t>
            </a:r>
            <a:endParaRPr lang="en-GB" altLang="en-US" sz="2000" u="sng">
              <a:solidFill>
                <a:schemeClr val="accent2"/>
              </a:solidFill>
            </a:endParaRPr>
          </a:p>
          <a:p>
            <a:pPr eaLnBrk="1" hangingPunct="1">
              <a:buFont typeface="Arial"/>
            </a:pPr>
            <a:r>
              <a:rPr lang="en-GB" altLang="en-US" sz="2000" u="sng">
                <a:solidFill>
                  <a:schemeClr val="accent2"/>
                </a:solidFill>
                <a:hlinkClick r:id="rId10" action="ppaction://hlinksldjump">
                  <a:extLst>
                    <a:ext uri="{A12FA001-AC4F-418D-AE19-62706E023703}">
                      <ahyp:hlinkClr xmlns:ahyp="http://schemas.microsoft.com/office/drawing/2018/hyperlinkcolor" val="tx"/>
                    </a:ext>
                  </a:extLst>
                </a:hlinkClick>
              </a:rPr>
              <a:t>Pupils</a:t>
            </a:r>
            <a:endParaRPr lang="en-GB" altLang="en-US" sz="2000" u="sng">
              <a:solidFill>
                <a:schemeClr val="accent2"/>
              </a:solidFill>
            </a:endParaRPr>
          </a:p>
        </p:txBody>
      </p:sp>
      <p:pic>
        <p:nvPicPr>
          <p:cNvPr id="28676" name="Picture 4">
            <a:hlinkClick r:id="" action="ppaction://hlinkshowjump?jump=nextslide"/>
            <a:extLst>
              <a:ext uri="{FF2B5EF4-FFF2-40B4-BE49-F238E27FC236}">
                <a16:creationId xmlns:a16="http://schemas.microsoft.com/office/drawing/2014/main" id="{9FA00F9C-F3E7-CB26-367D-FA331A260773}"/>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740650" y="6165850"/>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77" name="Picture 5" descr="Image result for contents button">
            <a:hlinkClick r:id="rId12" action="ppaction://hlinksldjump"/>
            <a:extLst>
              <a:ext uri="{FF2B5EF4-FFF2-40B4-BE49-F238E27FC236}">
                <a16:creationId xmlns:a16="http://schemas.microsoft.com/office/drawing/2014/main" id="{B634D296-18C6-ECCA-3EB2-CEF568E7A953}"/>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0D920D8E-1AA3-AA96-F15D-D5051672562F}"/>
              </a:ext>
            </a:extLst>
          </p:cNvPr>
          <p:cNvSpPr>
            <a:spLocks noGrp="1" noChangeArrowheads="1"/>
          </p:cNvSpPr>
          <p:nvPr>
            <p:ph type="title"/>
          </p:nvPr>
        </p:nvSpPr>
        <p:spPr/>
        <p:txBody>
          <a:bodyPr/>
          <a:lstStyle/>
          <a:p>
            <a:pPr eaLnBrk="1" hangingPunct="1"/>
            <a:r>
              <a:rPr lang="en-GB" altLang="en-US" sz="3600" b="1">
                <a:solidFill>
                  <a:schemeClr val="accent2"/>
                </a:solidFill>
              </a:rPr>
              <a:t>The Class teacher</a:t>
            </a:r>
          </a:p>
        </p:txBody>
      </p:sp>
      <p:sp>
        <p:nvSpPr>
          <p:cNvPr id="29699" name="Rectangle 3">
            <a:extLst>
              <a:ext uri="{FF2B5EF4-FFF2-40B4-BE49-F238E27FC236}">
                <a16:creationId xmlns:a16="http://schemas.microsoft.com/office/drawing/2014/main" id="{70191A17-0AE0-3378-BAB3-E0657D2DD493}"/>
              </a:ext>
            </a:extLst>
          </p:cNvPr>
          <p:cNvSpPr>
            <a:spLocks noGrp="1" noChangeArrowheads="1"/>
          </p:cNvSpPr>
          <p:nvPr>
            <p:ph type="body" idx="1"/>
          </p:nvPr>
        </p:nvSpPr>
        <p:spPr>
          <a:xfrm>
            <a:off x="395288" y="1196975"/>
            <a:ext cx="8229600" cy="4525963"/>
          </a:xfrm>
        </p:spPr>
        <p:txBody>
          <a:bodyPr/>
          <a:lstStyle/>
          <a:p>
            <a:pPr eaLnBrk="1" hangingPunct="1">
              <a:lnSpc>
                <a:spcPct val="80000"/>
              </a:lnSpc>
            </a:pPr>
            <a:r>
              <a:rPr lang="en-GB" altLang="en-US" sz="2000"/>
              <a:t>Responsible for:</a:t>
            </a:r>
          </a:p>
          <a:p>
            <a:pPr eaLnBrk="1" hangingPunct="1">
              <a:lnSpc>
                <a:spcPct val="80000"/>
              </a:lnSpc>
            </a:pPr>
            <a:r>
              <a:rPr lang="en-GB" altLang="en-US" sz="2000" dirty="0"/>
              <a:t>Developing positive </a:t>
            </a:r>
            <a:r>
              <a:rPr lang="en-GB" altLang="en-US" sz="2000" dirty="0" err="1"/>
              <a:t>realtionships</a:t>
            </a:r>
            <a:endParaRPr lang="en-GB" altLang="en-US" sz="2000" dirty="0"/>
          </a:p>
          <a:p>
            <a:pPr eaLnBrk="1" hangingPunct="1">
              <a:lnSpc>
                <a:spcPct val="80000"/>
              </a:lnSpc>
            </a:pPr>
            <a:r>
              <a:rPr lang="en-GB" altLang="en-US" sz="2000"/>
              <a:t>Checking on the progress of your child and identifying, planning any additional help your child may need (this could be things like targeted work, interventions, additional support); adapting the curriculum to meet the needs of pupils with SEN-D </a:t>
            </a:r>
          </a:p>
          <a:p>
            <a:pPr eaLnBrk="1" hangingPunct="1">
              <a:lnSpc>
                <a:spcPct val="80000"/>
              </a:lnSpc>
            </a:pPr>
            <a:r>
              <a:rPr lang="en-GB" altLang="en-US" sz="2000"/>
              <a:t>Using ongoing assessments to  write and reviewing Pupil Progress targets with parents each term and planning for the next term. </a:t>
            </a:r>
          </a:p>
          <a:p>
            <a:pPr eaLnBrk="1" hangingPunct="1">
              <a:lnSpc>
                <a:spcPct val="80000"/>
              </a:lnSpc>
            </a:pPr>
            <a:r>
              <a:rPr lang="en-GB" altLang="en-US" sz="2000"/>
              <a:t>Planning and assessing the impact of interventions following county guidance of </a:t>
            </a:r>
            <a:r>
              <a:rPr lang="en-GB" altLang="en-US" sz="2000" dirty="0">
                <a:hlinkClick r:id="rId2"/>
              </a:rPr>
              <a:t>Norfolk Inclusive Practice Framework</a:t>
            </a:r>
            <a:r>
              <a:rPr lang="en-GB" altLang="en-US" sz="2000" dirty="0"/>
              <a:t> </a:t>
            </a:r>
          </a:p>
          <a:p>
            <a:pPr eaLnBrk="1" hangingPunct="1">
              <a:lnSpc>
                <a:spcPct val="80000"/>
              </a:lnSpc>
            </a:pPr>
            <a:r>
              <a:rPr lang="en-GB" altLang="en-US" sz="2000"/>
              <a:t>Follow the guidelines in the SEN Policy and School Information Report</a:t>
            </a:r>
          </a:p>
          <a:p>
            <a:pPr eaLnBrk="1" hangingPunct="1">
              <a:lnSpc>
                <a:spcPct val="80000"/>
              </a:lnSpc>
            </a:pPr>
            <a:r>
              <a:rPr lang="en-GB" altLang="en-US" sz="2000"/>
              <a:t>Working with parents, other staff, SENCo and outside agencies to support your child’s individual needs</a:t>
            </a:r>
          </a:p>
          <a:p>
            <a:pPr eaLnBrk="1" hangingPunct="1">
              <a:lnSpc>
                <a:spcPct val="80000"/>
              </a:lnSpc>
            </a:pPr>
            <a:r>
              <a:rPr lang="en-GB" altLang="en-US" sz="2000"/>
              <a:t>Attending reviews and meetings as requested and discussing pupils progress in termly Pupil Progress Meetings</a:t>
            </a:r>
          </a:p>
          <a:p>
            <a:pPr eaLnBrk="1" hangingPunct="1">
              <a:lnSpc>
                <a:spcPct val="80000"/>
              </a:lnSpc>
            </a:pPr>
            <a:r>
              <a:rPr lang="en-GB" altLang="en-US" sz="2000"/>
              <a:t>Ensuring that the school’s SEN-D, Anti Bullying, Accessibility, Behaviour, Safeguarding, Medical Needs, LAC and Single Equality </a:t>
            </a:r>
            <a:r>
              <a:rPr lang="en-GB" altLang="en-US" sz="2000" dirty="0">
                <a:hlinkClick r:id="rId3"/>
              </a:rPr>
              <a:t>Policies</a:t>
            </a:r>
            <a:r>
              <a:rPr lang="en-GB" altLang="en-US" sz="2000"/>
              <a:t> are followed in their classroom and for all the pupils they teach with any SEN-D. </a:t>
            </a:r>
          </a:p>
          <a:p>
            <a:pPr eaLnBrk="1" hangingPunct="1">
              <a:lnSpc>
                <a:spcPct val="80000"/>
              </a:lnSpc>
            </a:pPr>
            <a:endParaRPr lang="en-GB" altLang="en-US" sz="2000"/>
          </a:p>
        </p:txBody>
      </p:sp>
      <p:pic>
        <p:nvPicPr>
          <p:cNvPr id="29700" name="Picture 5889">
            <a:extLst>
              <a:ext uri="{FF2B5EF4-FFF2-40B4-BE49-F238E27FC236}">
                <a16:creationId xmlns:a16="http://schemas.microsoft.com/office/drawing/2014/main" id="{8C1FB5BD-1D4C-9657-26D1-301EAF485CE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13613" y="133350"/>
            <a:ext cx="1343025"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1" name="Picture 7">
            <a:hlinkClick r:id="" action="ppaction://hlinkshowjump?jump=nextslide"/>
            <a:extLst>
              <a:ext uri="{FF2B5EF4-FFF2-40B4-BE49-F238E27FC236}">
                <a16:creationId xmlns:a16="http://schemas.microsoft.com/office/drawing/2014/main" id="{81B7CB74-CBDD-4116-E675-550FCF61C1C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40650" y="6165850"/>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702" name="Picture 8" descr="Image result for contents button">
            <a:hlinkClick r:id="rId6" action="ppaction://hlinksldjump"/>
            <a:extLst>
              <a:ext uri="{FF2B5EF4-FFF2-40B4-BE49-F238E27FC236}">
                <a16:creationId xmlns:a16="http://schemas.microsoft.com/office/drawing/2014/main" id="{4C307754-2F02-FE52-7165-54B35D1D509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FC4532C4-95D1-AF3A-F9A5-1E3AD55DF112}"/>
              </a:ext>
            </a:extLst>
          </p:cNvPr>
          <p:cNvSpPr>
            <a:spLocks noGrp="1" noChangeArrowheads="1"/>
          </p:cNvSpPr>
          <p:nvPr>
            <p:ph type="title"/>
          </p:nvPr>
        </p:nvSpPr>
        <p:spPr/>
        <p:txBody>
          <a:bodyPr/>
          <a:lstStyle/>
          <a:p>
            <a:pPr eaLnBrk="1" hangingPunct="1"/>
            <a:r>
              <a:rPr lang="en-GB" altLang="en-US" sz="3600" b="1">
                <a:solidFill>
                  <a:schemeClr val="accent2"/>
                </a:solidFill>
              </a:rPr>
              <a:t>The SHIP Lead teacher</a:t>
            </a:r>
          </a:p>
        </p:txBody>
      </p:sp>
      <p:sp>
        <p:nvSpPr>
          <p:cNvPr id="30723" name="Rectangle 3">
            <a:extLst>
              <a:ext uri="{FF2B5EF4-FFF2-40B4-BE49-F238E27FC236}">
                <a16:creationId xmlns:a16="http://schemas.microsoft.com/office/drawing/2014/main" id="{9A457A36-6DFB-DA6C-2A49-EA5EC9D85B47}"/>
              </a:ext>
            </a:extLst>
          </p:cNvPr>
          <p:cNvSpPr>
            <a:spLocks noGrp="1" noChangeArrowheads="1"/>
          </p:cNvSpPr>
          <p:nvPr>
            <p:ph type="body" idx="1"/>
          </p:nvPr>
        </p:nvSpPr>
        <p:spPr>
          <a:xfrm>
            <a:off x="395288" y="1196975"/>
            <a:ext cx="8229600" cy="4525963"/>
          </a:xfrm>
        </p:spPr>
        <p:txBody>
          <a:bodyPr/>
          <a:lstStyle/>
          <a:p>
            <a:pPr eaLnBrk="1" hangingPunct="1">
              <a:lnSpc>
                <a:spcPct val="80000"/>
              </a:lnSpc>
            </a:pPr>
            <a:r>
              <a:rPr lang="en-GB" altLang="en-US" sz="1800"/>
              <a:t>Responsible for:</a:t>
            </a:r>
          </a:p>
          <a:p>
            <a:pPr eaLnBrk="1" hangingPunct="1">
              <a:lnSpc>
                <a:spcPct val="80000"/>
              </a:lnSpc>
            </a:pPr>
            <a:r>
              <a:rPr lang="en-GB" altLang="en-US" sz="1800"/>
              <a:t>Developing positive relationships</a:t>
            </a:r>
          </a:p>
          <a:p>
            <a:pPr eaLnBrk="1" hangingPunct="1">
              <a:lnSpc>
                <a:spcPct val="80000"/>
              </a:lnSpc>
            </a:pPr>
            <a:r>
              <a:rPr lang="en-GB" altLang="en-US" sz="1800"/>
              <a:t>Creating a flexible and responsive curriculum which is ambitious and aspirational and caters for individual needs</a:t>
            </a:r>
          </a:p>
          <a:p>
            <a:pPr eaLnBrk="1" hangingPunct="1">
              <a:lnSpc>
                <a:spcPct val="80000"/>
              </a:lnSpc>
            </a:pPr>
            <a:r>
              <a:rPr lang="en-GB" altLang="en-US" sz="1800"/>
              <a:t>Using a variety of approaches to ongoing assessments to create targets and a personalised plan</a:t>
            </a:r>
          </a:p>
          <a:p>
            <a:pPr eaLnBrk="1" hangingPunct="1">
              <a:lnSpc>
                <a:spcPct val="80000"/>
              </a:lnSpc>
            </a:pPr>
            <a:r>
              <a:rPr lang="en-GB" altLang="en-US" sz="1800"/>
              <a:t>Planning and delivering a range of specialist teaching approaches to meet the diverse needs of pupils</a:t>
            </a:r>
          </a:p>
          <a:p>
            <a:pPr eaLnBrk="1" hangingPunct="1">
              <a:lnSpc>
                <a:spcPct val="80000"/>
              </a:lnSpc>
            </a:pPr>
            <a:r>
              <a:rPr lang="en-GB" altLang="en-US" sz="1800"/>
              <a:t>Provide a nurturing, therapeutic approach to behaviour </a:t>
            </a:r>
          </a:p>
          <a:p>
            <a:pPr eaLnBrk="1" hangingPunct="1">
              <a:lnSpc>
                <a:spcPct val="80000"/>
              </a:lnSpc>
            </a:pPr>
            <a:r>
              <a:rPr lang="en-GB" altLang="en-US" sz="1800"/>
              <a:t>Working with parents, other staff, SENCo and outside agencies to support your child’s individual needs</a:t>
            </a:r>
          </a:p>
          <a:p>
            <a:pPr eaLnBrk="1" hangingPunct="1">
              <a:lnSpc>
                <a:spcPct val="80000"/>
              </a:lnSpc>
            </a:pPr>
            <a:r>
              <a:rPr lang="en-GB" altLang="en-US" sz="1800"/>
              <a:t>Attending reviews and meetings as requested and discussing pupils progress in termly Pupil Progress Meetings</a:t>
            </a:r>
          </a:p>
          <a:p>
            <a:pPr eaLnBrk="1" hangingPunct="1">
              <a:lnSpc>
                <a:spcPct val="80000"/>
              </a:lnSpc>
            </a:pPr>
            <a:r>
              <a:rPr lang="en-GB" altLang="en-US" sz="1800"/>
              <a:t>Following the guidelines in the SEN Policy and School Information Report</a:t>
            </a:r>
          </a:p>
          <a:p>
            <a:pPr eaLnBrk="1" hangingPunct="1">
              <a:lnSpc>
                <a:spcPct val="80000"/>
              </a:lnSpc>
            </a:pPr>
            <a:r>
              <a:rPr lang="en-GB" altLang="en-US" sz="1800"/>
              <a:t>Sharing inclusive practice throughout the school</a:t>
            </a:r>
          </a:p>
          <a:p>
            <a:pPr eaLnBrk="1" hangingPunct="1">
              <a:lnSpc>
                <a:spcPct val="80000"/>
              </a:lnSpc>
            </a:pPr>
            <a:r>
              <a:rPr lang="en-GB" altLang="en-US" sz="1800"/>
              <a:t>Ensuring that the school’s SEN-D, Anti Bullying, Accessibility, Behaviour, Safeguarding, Medical Needs, LAC and Single Equality </a:t>
            </a:r>
            <a:r>
              <a:rPr lang="en-GB" altLang="en-US" sz="1800">
                <a:hlinkClick r:id="rId2"/>
              </a:rPr>
              <a:t>Policies</a:t>
            </a:r>
            <a:r>
              <a:rPr lang="en-GB" altLang="en-US" sz="1800"/>
              <a:t> are followed in their classroom and for all the pupils they teach. </a:t>
            </a:r>
          </a:p>
          <a:p>
            <a:pPr eaLnBrk="1" hangingPunct="1">
              <a:lnSpc>
                <a:spcPct val="80000"/>
              </a:lnSpc>
            </a:pPr>
            <a:r>
              <a:rPr lang="en-GB" altLang="en-US" sz="1800"/>
              <a:t>Undertaking regular professional development</a:t>
            </a:r>
          </a:p>
          <a:p>
            <a:pPr eaLnBrk="1" hangingPunct="1">
              <a:lnSpc>
                <a:spcPct val="80000"/>
              </a:lnSpc>
            </a:pPr>
            <a:endParaRPr lang="en-GB" altLang="en-US" sz="2000"/>
          </a:p>
        </p:txBody>
      </p:sp>
      <p:pic>
        <p:nvPicPr>
          <p:cNvPr id="30724" name="Picture 5889">
            <a:extLst>
              <a:ext uri="{FF2B5EF4-FFF2-40B4-BE49-F238E27FC236}">
                <a16:creationId xmlns:a16="http://schemas.microsoft.com/office/drawing/2014/main" id="{6ACB1AEA-F6A9-0857-F91D-30BBF77EE1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3613" y="133350"/>
            <a:ext cx="1343025"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5" name="Picture 7">
            <a:hlinkClick r:id="" action="ppaction://hlinkshowjump?jump=nextslide"/>
            <a:extLst>
              <a:ext uri="{FF2B5EF4-FFF2-40B4-BE49-F238E27FC236}">
                <a16:creationId xmlns:a16="http://schemas.microsoft.com/office/drawing/2014/main" id="{DF7DAD32-5837-F0FC-8E6B-5EB0E8B3F24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40650" y="6165850"/>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26" name="Picture 8" descr="Image result for contents button">
            <a:hlinkClick r:id="rId5" action="ppaction://hlinksldjump"/>
            <a:extLst>
              <a:ext uri="{FF2B5EF4-FFF2-40B4-BE49-F238E27FC236}">
                <a16:creationId xmlns:a16="http://schemas.microsoft.com/office/drawing/2014/main" id="{7EFCA42B-5B9F-8A7D-A97F-16669EC381A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E5C05552-56A2-6B99-2520-7A009AC035E5}"/>
              </a:ext>
            </a:extLst>
          </p:cNvPr>
          <p:cNvSpPr>
            <a:spLocks noGrp="1" noChangeArrowheads="1"/>
          </p:cNvSpPr>
          <p:nvPr>
            <p:ph type="title"/>
          </p:nvPr>
        </p:nvSpPr>
        <p:spPr/>
        <p:txBody>
          <a:bodyPr/>
          <a:lstStyle/>
          <a:p>
            <a:pPr eaLnBrk="1" hangingPunct="1"/>
            <a:r>
              <a:rPr lang="en-GB" altLang="en-US" sz="3600" b="1">
                <a:solidFill>
                  <a:srgbClr val="333399"/>
                </a:solidFill>
              </a:rPr>
              <a:t>Teaching</a:t>
            </a:r>
            <a:r>
              <a:rPr lang="en-GB" altLang="en-US" sz="3600" b="1">
                <a:solidFill>
                  <a:schemeClr val="accent2"/>
                </a:solidFill>
              </a:rPr>
              <a:t> Assistants</a:t>
            </a:r>
          </a:p>
        </p:txBody>
      </p:sp>
      <p:sp>
        <p:nvSpPr>
          <p:cNvPr id="31747" name="Rectangle 3">
            <a:extLst>
              <a:ext uri="{FF2B5EF4-FFF2-40B4-BE49-F238E27FC236}">
                <a16:creationId xmlns:a16="http://schemas.microsoft.com/office/drawing/2014/main" id="{D09D8C6C-55D2-08E3-F01A-A1F6142FCE58}"/>
              </a:ext>
            </a:extLst>
          </p:cNvPr>
          <p:cNvSpPr>
            <a:spLocks noGrp="1" noChangeArrowheads="1"/>
          </p:cNvSpPr>
          <p:nvPr>
            <p:ph type="body" idx="1"/>
          </p:nvPr>
        </p:nvSpPr>
        <p:spPr>
          <a:xfrm>
            <a:off x="457200" y="1196975"/>
            <a:ext cx="8229600" cy="4929188"/>
          </a:xfrm>
        </p:spPr>
        <p:txBody>
          <a:bodyPr/>
          <a:lstStyle/>
          <a:p>
            <a:pPr eaLnBrk="1" hangingPunct="1">
              <a:lnSpc>
                <a:spcPct val="80000"/>
              </a:lnSpc>
            </a:pPr>
            <a:r>
              <a:rPr lang="en-GB" altLang="en-US" sz="2000"/>
              <a:t>Teaching Assistants work with the class teacher to identify areas of support for students with SEN-D. They attend all in school </a:t>
            </a:r>
            <a:r>
              <a:rPr lang="en-GB" altLang="en-US" sz="2000">
                <a:hlinkClick r:id="rId2" action="ppaction://hlinksldjump"/>
              </a:rPr>
              <a:t>training</a:t>
            </a:r>
            <a:r>
              <a:rPr lang="en-GB" altLang="en-US" sz="2000"/>
              <a:t> opportunities related to SEN-D. They plan with the classteacher </a:t>
            </a:r>
          </a:p>
          <a:p>
            <a:pPr eaLnBrk="1" hangingPunct="1">
              <a:lnSpc>
                <a:spcPct val="80000"/>
              </a:lnSpc>
              <a:buFontTx/>
              <a:buNone/>
            </a:pPr>
            <a:r>
              <a:rPr lang="en-GB" altLang="en-US" sz="2000"/>
              <a:t>Their main priorities are to:</a:t>
            </a:r>
          </a:p>
          <a:p>
            <a:pPr eaLnBrk="1" hangingPunct="1">
              <a:lnSpc>
                <a:spcPct val="80000"/>
              </a:lnSpc>
            </a:pPr>
            <a:r>
              <a:rPr lang="en-GB" altLang="en-US" sz="2000"/>
              <a:t>Ensure positive relationships </a:t>
            </a:r>
          </a:p>
          <a:p>
            <a:pPr eaLnBrk="1" hangingPunct="1">
              <a:lnSpc>
                <a:spcPct val="80000"/>
              </a:lnSpc>
            </a:pPr>
            <a:r>
              <a:rPr lang="en-GB" altLang="en-US" sz="2000"/>
              <a:t>Support students to access the curriculum, encouraging pupils to think and act for themselves</a:t>
            </a:r>
          </a:p>
          <a:p>
            <a:pPr eaLnBrk="1" hangingPunct="1">
              <a:lnSpc>
                <a:spcPct val="80000"/>
              </a:lnSpc>
            </a:pPr>
            <a:r>
              <a:rPr lang="en-GB" altLang="en-US" sz="2000"/>
              <a:t>Keep students focused on learning activities during lessons, check their processing and understanding and support them to develop ownership of tasks</a:t>
            </a:r>
          </a:p>
          <a:p>
            <a:pPr eaLnBrk="1" hangingPunct="1">
              <a:lnSpc>
                <a:spcPct val="80000"/>
              </a:lnSpc>
            </a:pPr>
            <a:r>
              <a:rPr lang="en-GB" altLang="en-US" sz="2000"/>
              <a:t>Empower students to develop effective strategies that enable them to become independent learners.</a:t>
            </a:r>
          </a:p>
          <a:p>
            <a:pPr eaLnBrk="1" hangingPunct="1">
              <a:lnSpc>
                <a:spcPct val="80000"/>
              </a:lnSpc>
            </a:pPr>
            <a:r>
              <a:rPr lang="en-GB" altLang="en-US" sz="2000"/>
              <a:t>Support the implementation of differentiation and specialist support strategies in the classroom.</a:t>
            </a:r>
          </a:p>
          <a:p>
            <a:pPr eaLnBrk="1" hangingPunct="1">
              <a:lnSpc>
                <a:spcPct val="80000"/>
              </a:lnSpc>
            </a:pPr>
            <a:r>
              <a:rPr lang="en-GB" altLang="en-US" sz="2000"/>
              <a:t>Support students to use and then develop independence with resources such as ATT laptops, coloured overlays etc</a:t>
            </a:r>
          </a:p>
          <a:p>
            <a:pPr eaLnBrk="1" hangingPunct="1">
              <a:lnSpc>
                <a:spcPct val="80000"/>
              </a:lnSpc>
            </a:pPr>
            <a:r>
              <a:rPr lang="en-GB" altLang="en-US" sz="2000"/>
              <a:t>Observe and record achievements and concerns</a:t>
            </a:r>
          </a:p>
          <a:p>
            <a:pPr eaLnBrk="1" hangingPunct="1">
              <a:lnSpc>
                <a:spcPct val="80000"/>
              </a:lnSpc>
            </a:pPr>
            <a:r>
              <a:rPr lang="en-GB" altLang="en-US" sz="2000"/>
              <a:t>Attend reviews and meetings as requested</a:t>
            </a:r>
          </a:p>
          <a:p>
            <a:pPr eaLnBrk="1" hangingPunct="1">
              <a:lnSpc>
                <a:spcPct val="80000"/>
              </a:lnSpc>
            </a:pPr>
            <a:r>
              <a:rPr lang="en-GB" altLang="en-US" sz="2000"/>
              <a:t>Deliver small group interventions and extend this work into class</a:t>
            </a:r>
          </a:p>
        </p:txBody>
      </p:sp>
      <p:pic>
        <p:nvPicPr>
          <p:cNvPr id="31748" name="Picture 4">
            <a:hlinkClick r:id="" action="ppaction://hlinkshowjump?jump=nextslide"/>
            <a:extLst>
              <a:ext uri="{FF2B5EF4-FFF2-40B4-BE49-F238E27FC236}">
                <a16:creationId xmlns:a16="http://schemas.microsoft.com/office/drawing/2014/main" id="{37C06DDA-C642-C436-53D8-9CEDFA16D9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10488" y="5688013"/>
            <a:ext cx="976312"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749" name="Picture 5" descr="Image result for contents button">
            <a:hlinkClick r:id="rId4" action="ppaction://hlinksldjump"/>
            <a:extLst>
              <a:ext uri="{FF2B5EF4-FFF2-40B4-BE49-F238E27FC236}">
                <a16:creationId xmlns:a16="http://schemas.microsoft.com/office/drawing/2014/main" id="{B2C99D18-5B6B-B9D9-BC8D-94067020477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E17605E1-DE3E-9579-1A07-40E29C067387}"/>
              </a:ext>
            </a:extLst>
          </p:cNvPr>
          <p:cNvSpPr>
            <a:spLocks noGrp="1" noChangeArrowheads="1"/>
          </p:cNvSpPr>
          <p:nvPr>
            <p:ph type="title"/>
          </p:nvPr>
        </p:nvSpPr>
        <p:spPr/>
        <p:txBody>
          <a:bodyPr/>
          <a:lstStyle/>
          <a:p>
            <a:pPr eaLnBrk="1" hangingPunct="1"/>
            <a:r>
              <a:rPr lang="en-GB" altLang="en-US" sz="3600" b="1">
                <a:solidFill>
                  <a:srgbClr val="333399"/>
                </a:solidFill>
              </a:rPr>
              <a:t>Curriculum Leads</a:t>
            </a:r>
          </a:p>
        </p:txBody>
      </p:sp>
      <p:sp>
        <p:nvSpPr>
          <p:cNvPr id="29699" name="Rectangle 3">
            <a:extLst>
              <a:ext uri="{FF2B5EF4-FFF2-40B4-BE49-F238E27FC236}">
                <a16:creationId xmlns:a16="http://schemas.microsoft.com/office/drawing/2014/main" id="{DEC2487F-1389-E257-B4FC-F45119C92D97}"/>
              </a:ext>
            </a:extLst>
          </p:cNvPr>
          <p:cNvSpPr>
            <a:spLocks noGrp="1" noChangeArrowheads="1"/>
          </p:cNvSpPr>
          <p:nvPr>
            <p:ph type="body" idx="1"/>
          </p:nvPr>
        </p:nvSpPr>
        <p:spPr>
          <a:xfrm>
            <a:off x="457200" y="1196975"/>
            <a:ext cx="8229600" cy="4929188"/>
          </a:xfrm>
        </p:spPr>
        <p:txBody>
          <a:bodyPr/>
          <a:lstStyle/>
          <a:p>
            <a:pPr>
              <a:lnSpc>
                <a:spcPct val="80000"/>
              </a:lnSpc>
              <a:defRPr/>
            </a:pPr>
            <a:r>
              <a:rPr lang="en-GB" sz="2000"/>
              <a:t>Co-ordinators are responsible for overseeing the provision of SEN in their subjects.</a:t>
            </a:r>
          </a:p>
          <a:p>
            <a:pPr marL="0" indent="0">
              <a:lnSpc>
                <a:spcPct val="80000"/>
              </a:lnSpc>
              <a:buFontTx/>
              <a:buNone/>
              <a:defRPr/>
            </a:pPr>
            <a:endParaRPr lang="en-GB" sz="2000"/>
          </a:p>
          <a:p>
            <a:pPr>
              <a:lnSpc>
                <a:spcPct val="80000"/>
              </a:lnSpc>
              <a:buFontTx/>
              <a:buNone/>
              <a:defRPr/>
            </a:pPr>
            <a:r>
              <a:rPr lang="en-GB" sz="2000"/>
              <a:t>Their main priorities are to:</a:t>
            </a:r>
          </a:p>
          <a:p>
            <a:pPr>
              <a:lnSpc>
                <a:spcPct val="80000"/>
              </a:lnSpc>
              <a:defRPr/>
            </a:pPr>
            <a:r>
              <a:rPr lang="en-GB" sz="2000"/>
              <a:t>Support students to access the curriculum of their subject</a:t>
            </a:r>
          </a:p>
          <a:p>
            <a:pPr>
              <a:lnSpc>
                <a:spcPct val="80000"/>
              </a:lnSpc>
              <a:defRPr/>
            </a:pPr>
            <a:r>
              <a:rPr lang="en-GB" sz="2000"/>
              <a:t>Ensure resources are available to enable pupils with learning needs in the 4 areas of SEND.</a:t>
            </a:r>
          </a:p>
          <a:p>
            <a:pPr>
              <a:lnSpc>
                <a:spcPct val="80000"/>
              </a:lnSpc>
              <a:defRPr/>
            </a:pPr>
            <a:r>
              <a:rPr lang="en-GB" sz="2000"/>
              <a:t>Empower students to develop effective strategies that enable them to become independent learners within their subject through targeted resources.</a:t>
            </a:r>
          </a:p>
          <a:p>
            <a:pPr>
              <a:lnSpc>
                <a:spcPct val="80000"/>
              </a:lnSpc>
              <a:defRPr/>
            </a:pPr>
            <a:r>
              <a:rPr lang="en-GB" sz="2000"/>
              <a:t>Support the implementation of adaptive teaching methods and specialist support strategies in their subject.</a:t>
            </a:r>
          </a:p>
          <a:p>
            <a:pPr>
              <a:lnSpc>
                <a:spcPct val="80000"/>
              </a:lnSpc>
              <a:defRPr/>
            </a:pPr>
            <a:r>
              <a:rPr lang="en-GB" sz="2000"/>
              <a:t>Analyse provision for SEND pupils during learning walks, book </a:t>
            </a:r>
            <a:r>
              <a:rPr lang="en-GB" sz="2000" err="1"/>
              <a:t>scrutinies</a:t>
            </a:r>
            <a:r>
              <a:rPr lang="en-GB" sz="2000"/>
              <a:t> and deep dives and feedback to all staff.</a:t>
            </a:r>
          </a:p>
          <a:p>
            <a:pPr>
              <a:lnSpc>
                <a:spcPct val="80000"/>
              </a:lnSpc>
              <a:defRPr/>
            </a:pPr>
            <a:r>
              <a:rPr lang="en-GB" sz="2000"/>
              <a:t>Share appropriate training with other staff.</a:t>
            </a:r>
          </a:p>
          <a:p>
            <a:pPr>
              <a:lnSpc>
                <a:spcPct val="80000"/>
              </a:lnSpc>
              <a:defRPr/>
            </a:pPr>
            <a:r>
              <a:rPr lang="en-GB" sz="2000"/>
              <a:t>Each curriculum lead has produced a document showing how SEND pupils are supported in their subject.</a:t>
            </a:r>
          </a:p>
        </p:txBody>
      </p:sp>
      <p:pic>
        <p:nvPicPr>
          <p:cNvPr id="32772" name="Picture 4">
            <a:hlinkClick r:id="" action="ppaction://hlinkshowjump?jump=nextslide"/>
            <a:extLst>
              <a:ext uri="{FF2B5EF4-FFF2-40B4-BE49-F238E27FC236}">
                <a16:creationId xmlns:a16="http://schemas.microsoft.com/office/drawing/2014/main" id="{80BC279A-C851-13AE-6EAD-51CE0E406D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10488" y="5688013"/>
            <a:ext cx="976312"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773" name="Picture 5" descr="Image result for contents button">
            <a:hlinkClick r:id="rId3" action="ppaction://hlinksldjump"/>
            <a:extLst>
              <a:ext uri="{FF2B5EF4-FFF2-40B4-BE49-F238E27FC236}">
                <a16:creationId xmlns:a16="http://schemas.microsoft.com/office/drawing/2014/main" id="{DBB52F04-BC56-58F1-AE08-8EE917BF6AF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34199820-0DCD-621E-ADBC-BE112ED68FA4}"/>
              </a:ext>
            </a:extLst>
          </p:cNvPr>
          <p:cNvSpPr>
            <a:spLocks noGrp="1" noChangeArrowheads="1"/>
          </p:cNvSpPr>
          <p:nvPr>
            <p:ph type="title"/>
          </p:nvPr>
        </p:nvSpPr>
        <p:spPr>
          <a:xfrm>
            <a:off x="468313" y="333375"/>
            <a:ext cx="8229600" cy="647700"/>
          </a:xfrm>
        </p:spPr>
        <p:txBody>
          <a:bodyPr/>
          <a:lstStyle/>
          <a:p>
            <a:pPr eaLnBrk="1" hangingPunct="1"/>
            <a:r>
              <a:rPr lang="en-GB" altLang="en-US" sz="3600" b="1">
                <a:solidFill>
                  <a:schemeClr val="accent2"/>
                </a:solidFill>
              </a:rPr>
              <a:t>The SENCo</a:t>
            </a:r>
          </a:p>
        </p:txBody>
      </p:sp>
      <p:sp>
        <p:nvSpPr>
          <p:cNvPr id="33795" name="Rectangle 3">
            <a:extLst>
              <a:ext uri="{FF2B5EF4-FFF2-40B4-BE49-F238E27FC236}">
                <a16:creationId xmlns:a16="http://schemas.microsoft.com/office/drawing/2014/main" id="{AF9D7268-81E2-BAD0-20DA-D384C20F22BC}"/>
              </a:ext>
            </a:extLst>
          </p:cNvPr>
          <p:cNvSpPr>
            <a:spLocks noGrp="1" noChangeArrowheads="1"/>
          </p:cNvSpPr>
          <p:nvPr>
            <p:ph type="body" idx="1"/>
          </p:nvPr>
        </p:nvSpPr>
        <p:spPr>
          <a:xfrm>
            <a:off x="468313" y="893763"/>
            <a:ext cx="8496300" cy="5688012"/>
          </a:xfrm>
        </p:spPr>
        <p:txBody>
          <a:bodyPr/>
          <a:lstStyle/>
          <a:p>
            <a:pPr eaLnBrk="1" hangingPunct="1">
              <a:lnSpc>
                <a:spcPct val="80000"/>
              </a:lnSpc>
            </a:pPr>
            <a:r>
              <a:rPr lang="en-GB" altLang="en-US" sz="1800"/>
              <a:t>Responsible for:</a:t>
            </a:r>
          </a:p>
          <a:p>
            <a:pPr eaLnBrk="1" hangingPunct="1">
              <a:lnSpc>
                <a:spcPct val="80000"/>
              </a:lnSpc>
            </a:pPr>
            <a:r>
              <a:rPr lang="en-GB" altLang="en-US" sz="1800">
                <a:solidFill>
                  <a:schemeClr val="tx2"/>
                </a:solidFill>
              </a:rPr>
              <a:t>Ensuring that all members of staff working with your child are aware of your child’s individual needs and/or conditions and what specific adjustments need to be made to enable them to be included and make progress.</a:t>
            </a:r>
          </a:p>
          <a:p>
            <a:pPr eaLnBrk="1" hangingPunct="1">
              <a:lnSpc>
                <a:spcPct val="80000"/>
              </a:lnSpc>
            </a:pPr>
            <a:r>
              <a:rPr lang="en-GB" altLang="en-US" sz="1800">
                <a:solidFill>
                  <a:schemeClr val="tx2"/>
                </a:solidFill>
              </a:rPr>
              <a:t>Advising staff on the development of a graduated approach using the Assess Plan Do and Review model see </a:t>
            </a:r>
            <a:r>
              <a:rPr lang="en-GB" altLang="en-US" sz="1800" dirty="0">
                <a:solidFill>
                  <a:schemeClr val="tx2"/>
                </a:solidFill>
                <a:hlinkClick r:id="rId2">
                  <a:extLst>
                    <a:ext uri="{A12FA001-AC4F-418D-AE19-62706E023703}">
                      <ahyp:hlinkClr xmlns:ahyp="http://schemas.microsoft.com/office/drawing/2018/hyperlinkcolor" val="tx"/>
                    </a:ext>
                  </a:extLst>
                </a:hlinkClick>
              </a:rPr>
              <a:t>Norfolk Inclusive Practice Framework</a:t>
            </a:r>
          </a:p>
          <a:p>
            <a:pPr eaLnBrk="1" hangingPunct="1">
              <a:lnSpc>
                <a:spcPct val="80000"/>
              </a:lnSpc>
            </a:pPr>
            <a:r>
              <a:rPr lang="en-GB" altLang="en-US" sz="1800">
                <a:solidFill>
                  <a:schemeClr val="tx2"/>
                </a:solidFill>
              </a:rPr>
              <a:t>Coordinating all the support for children with special educational needs or disabilities (SEN-D)</a:t>
            </a:r>
          </a:p>
          <a:p>
            <a:pPr eaLnBrk="1" hangingPunct="1">
              <a:lnSpc>
                <a:spcPct val="80000"/>
              </a:lnSpc>
            </a:pPr>
            <a:r>
              <a:rPr lang="en-GB" altLang="en-US" sz="1800">
                <a:solidFill>
                  <a:schemeClr val="tx2"/>
                </a:solidFill>
              </a:rPr>
              <a:t>Ensuring that families are         -  involved in supporting your child’s learning</a:t>
            </a:r>
          </a:p>
          <a:p>
            <a:pPr marL="457200" lvl="1" indent="0" eaLnBrk="1" hangingPunct="1">
              <a:lnSpc>
                <a:spcPct val="80000"/>
              </a:lnSpc>
              <a:buFontTx/>
              <a:buNone/>
            </a:pPr>
            <a:r>
              <a:rPr lang="en-GB" altLang="en-US" sz="1800">
                <a:solidFill>
                  <a:schemeClr val="tx2"/>
                </a:solidFill>
              </a:rPr>
              <a:t>                                 -  kept informed about the support your child is getting</a:t>
            </a:r>
          </a:p>
          <a:p>
            <a:pPr marL="457200" lvl="1" indent="0" eaLnBrk="1" hangingPunct="1">
              <a:lnSpc>
                <a:spcPct val="80000"/>
              </a:lnSpc>
              <a:buFontTx/>
              <a:buNone/>
            </a:pPr>
            <a:r>
              <a:rPr lang="en-GB" altLang="en-US" sz="1800">
                <a:solidFill>
                  <a:schemeClr val="tx2"/>
                </a:solidFill>
              </a:rPr>
              <a:t>                                                   -   involved in reviewing how they are doing.</a:t>
            </a:r>
          </a:p>
          <a:p>
            <a:pPr eaLnBrk="1" hangingPunct="1">
              <a:lnSpc>
                <a:spcPct val="80000"/>
              </a:lnSpc>
            </a:pPr>
            <a:r>
              <a:rPr lang="en-GB" altLang="en-US" sz="1800">
                <a:solidFill>
                  <a:schemeClr val="tx2"/>
                </a:solidFill>
              </a:rPr>
              <a:t>Liaising with all the other people who may be coming into to school to help support your child’s learning; liaising with other schools about transition to and from the school.</a:t>
            </a:r>
          </a:p>
          <a:p>
            <a:pPr eaLnBrk="1" hangingPunct="1">
              <a:lnSpc>
                <a:spcPct val="80000"/>
              </a:lnSpc>
            </a:pPr>
            <a:r>
              <a:rPr lang="en-GB" altLang="en-US" sz="1800">
                <a:solidFill>
                  <a:schemeClr val="tx2"/>
                </a:solidFill>
              </a:rPr>
              <a:t>Providing specialist support and </a:t>
            </a:r>
            <a:r>
              <a:rPr lang="en-GB" altLang="en-US" sz="1800" dirty="0">
                <a:solidFill>
                  <a:schemeClr val="tx2"/>
                </a:solidFill>
                <a:hlinkClick r:id="rId3" action="ppaction://hlinksldjump">
                  <a:extLst>
                    <a:ext uri="{A12FA001-AC4F-418D-AE19-62706E023703}">
                      <ahyp:hlinkClr xmlns:ahyp="http://schemas.microsoft.com/office/drawing/2018/hyperlinkcolor" val="tx"/>
                    </a:ext>
                  </a:extLst>
                </a:hlinkClick>
              </a:rPr>
              <a:t>training</a:t>
            </a:r>
            <a:r>
              <a:rPr lang="en-GB" altLang="en-US" sz="1800">
                <a:solidFill>
                  <a:schemeClr val="tx2"/>
                </a:solidFill>
              </a:rPr>
              <a:t> for teachers and support staff so that they can help children with SEN-D in the school to achieve the best progress possible.</a:t>
            </a:r>
          </a:p>
          <a:p>
            <a:pPr eaLnBrk="1" hangingPunct="1">
              <a:lnSpc>
                <a:spcPct val="80000"/>
              </a:lnSpc>
            </a:pPr>
            <a:r>
              <a:rPr lang="en-GB" altLang="en-US" sz="1800">
                <a:solidFill>
                  <a:schemeClr val="tx2"/>
                </a:solidFill>
              </a:rPr>
              <a:t>Developing and reviewing the school’s SEN-D policy in line with Cluster Policy</a:t>
            </a:r>
          </a:p>
          <a:p>
            <a:pPr eaLnBrk="1" hangingPunct="1">
              <a:lnSpc>
                <a:spcPct val="80000"/>
              </a:lnSpc>
            </a:pPr>
            <a:r>
              <a:rPr lang="en-GB" altLang="en-US" sz="1800">
                <a:solidFill>
                  <a:schemeClr val="tx2"/>
                </a:solidFill>
              </a:rPr>
              <a:t>Writing a termly SEN-D report for governors</a:t>
            </a:r>
          </a:p>
          <a:p>
            <a:pPr eaLnBrk="1" hangingPunct="1">
              <a:lnSpc>
                <a:spcPct val="80000"/>
              </a:lnSpc>
            </a:pPr>
            <a:r>
              <a:rPr lang="en-GB" altLang="en-US" sz="1800" dirty="0">
                <a:solidFill>
                  <a:schemeClr val="tx2"/>
                </a:solidFill>
              </a:rPr>
              <a:t>Updating the school’s SEN-D records, ensuring that all the SEN-D needs of pupils in this school are known and making sure that records of you child’s progress and needs are kept.</a:t>
            </a:r>
          </a:p>
          <a:p>
            <a:pPr eaLnBrk="1" hangingPunct="1">
              <a:lnSpc>
                <a:spcPct val="80000"/>
              </a:lnSpc>
            </a:pPr>
            <a:r>
              <a:rPr lang="en-GB" altLang="en-US" sz="1800">
                <a:solidFill>
                  <a:schemeClr val="tx2"/>
                </a:solidFill>
              </a:rPr>
              <a:t>Managing SEN budget and buying resources to meet individual needs</a:t>
            </a:r>
          </a:p>
        </p:txBody>
      </p:sp>
      <p:pic>
        <p:nvPicPr>
          <p:cNvPr id="33796" name="Picture 4">
            <a:hlinkClick r:id="" action="ppaction://hlinkshowjump?jump=nextslide"/>
            <a:extLst>
              <a:ext uri="{FF2B5EF4-FFF2-40B4-BE49-F238E27FC236}">
                <a16:creationId xmlns:a16="http://schemas.microsoft.com/office/drawing/2014/main" id="{8A96C414-A11B-BA76-81B8-1FB0058E028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16875" y="6191250"/>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3797" name="Picture 5" descr="Image result for contents button">
            <a:hlinkClick r:id="rId5" action="ppaction://hlinksldjump"/>
            <a:extLst>
              <a:ext uri="{FF2B5EF4-FFF2-40B4-BE49-F238E27FC236}">
                <a16:creationId xmlns:a16="http://schemas.microsoft.com/office/drawing/2014/main" id="{1D98E840-B7F7-5F0E-A96E-20AA83C5B2D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8913" y="95250"/>
            <a:ext cx="122396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2C7DE37C-400F-D8E1-FA63-D455C4C3BF84}"/>
              </a:ext>
            </a:extLst>
          </p:cNvPr>
          <p:cNvSpPr>
            <a:spLocks noGrp="1" noChangeArrowheads="1"/>
          </p:cNvSpPr>
          <p:nvPr>
            <p:ph type="title"/>
          </p:nvPr>
        </p:nvSpPr>
        <p:spPr>
          <a:xfrm>
            <a:off x="457200" y="274638"/>
            <a:ext cx="8229600" cy="855662"/>
          </a:xfrm>
        </p:spPr>
        <p:txBody>
          <a:bodyPr/>
          <a:lstStyle/>
          <a:p>
            <a:pPr eaLnBrk="1" hangingPunct="1"/>
            <a:r>
              <a:rPr lang="en-GB" altLang="en-US" sz="3600" b="1">
                <a:solidFill>
                  <a:schemeClr val="accent2"/>
                </a:solidFill>
              </a:rPr>
              <a:t>The Headteacher</a:t>
            </a:r>
          </a:p>
        </p:txBody>
      </p:sp>
      <p:sp>
        <p:nvSpPr>
          <p:cNvPr id="34819" name="Rectangle 3">
            <a:extLst>
              <a:ext uri="{FF2B5EF4-FFF2-40B4-BE49-F238E27FC236}">
                <a16:creationId xmlns:a16="http://schemas.microsoft.com/office/drawing/2014/main" id="{1103143F-B724-DECE-C7D7-0C137429A47C}"/>
              </a:ext>
            </a:extLst>
          </p:cNvPr>
          <p:cNvSpPr>
            <a:spLocks noGrp="1" noChangeArrowheads="1"/>
          </p:cNvSpPr>
          <p:nvPr>
            <p:ph type="body" idx="1"/>
          </p:nvPr>
        </p:nvSpPr>
        <p:spPr>
          <a:xfrm>
            <a:off x="457200" y="1114425"/>
            <a:ext cx="8435975" cy="4525963"/>
          </a:xfrm>
        </p:spPr>
        <p:txBody>
          <a:bodyPr/>
          <a:lstStyle/>
          <a:p>
            <a:pPr eaLnBrk="1" hangingPunct="1">
              <a:lnSpc>
                <a:spcPct val="80000"/>
              </a:lnSpc>
            </a:pPr>
            <a:r>
              <a:rPr lang="en-GB" altLang="en-US" sz="2800"/>
              <a:t>Responsible for:</a:t>
            </a:r>
          </a:p>
          <a:p>
            <a:pPr eaLnBrk="1" hangingPunct="1">
              <a:lnSpc>
                <a:spcPct val="80000"/>
              </a:lnSpc>
            </a:pPr>
            <a:r>
              <a:rPr lang="en-GB" altLang="en-US" sz="2800"/>
              <a:t>The day to day management of all aspects of the school, this includes the support for children with SEN-D. </a:t>
            </a:r>
          </a:p>
          <a:p>
            <a:pPr eaLnBrk="1" hangingPunct="1">
              <a:lnSpc>
                <a:spcPct val="80000"/>
              </a:lnSpc>
            </a:pPr>
            <a:r>
              <a:rPr lang="en-GB" altLang="en-US" sz="2800"/>
              <a:t>The Headteacher will give responsibility to the SENCo and class teachers, but is still responsible for ensuring that your child’s needs are met.</a:t>
            </a:r>
          </a:p>
          <a:p>
            <a:pPr eaLnBrk="1" hangingPunct="1">
              <a:lnSpc>
                <a:spcPct val="80000"/>
              </a:lnSpc>
            </a:pPr>
            <a:r>
              <a:rPr lang="en-GB" altLang="en-US" sz="2800"/>
              <a:t>The Headteacher must make sure that the Governing Body is kept up to date about issues relating to SEN-D.</a:t>
            </a:r>
          </a:p>
          <a:p>
            <a:pPr eaLnBrk="1" hangingPunct="1">
              <a:lnSpc>
                <a:spcPct val="80000"/>
              </a:lnSpc>
            </a:pPr>
            <a:r>
              <a:rPr lang="en-GB" altLang="en-US" sz="2800"/>
              <a:t>Appointing a designated teacher for looked after and previously looked after children who will then work with the SENCo and staff to promote educational achievement of LAC pupils with SEND.</a:t>
            </a:r>
          </a:p>
        </p:txBody>
      </p:sp>
      <p:pic>
        <p:nvPicPr>
          <p:cNvPr id="34820" name="Picture 4">
            <a:hlinkClick r:id="" action="ppaction://hlinkshowjump?jump=nextslide"/>
            <a:extLst>
              <a:ext uri="{FF2B5EF4-FFF2-40B4-BE49-F238E27FC236}">
                <a16:creationId xmlns:a16="http://schemas.microsoft.com/office/drawing/2014/main" id="{A5B637C4-8BCD-FA67-6313-EC65662369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85113" y="6070600"/>
            <a:ext cx="976312"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821" name="Picture 5" descr="Image result for contents button">
            <a:hlinkClick r:id="rId3" action="ppaction://hlinksldjump"/>
            <a:extLst>
              <a:ext uri="{FF2B5EF4-FFF2-40B4-BE49-F238E27FC236}">
                <a16:creationId xmlns:a16="http://schemas.microsoft.com/office/drawing/2014/main" id="{25CB65CE-1C43-2903-91DB-AAD5C6F73C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8EA30D88-D16D-EF19-D99D-DBEE22C4AFF6}"/>
              </a:ext>
            </a:extLst>
          </p:cNvPr>
          <p:cNvSpPr>
            <a:spLocks noGrp="1" noChangeArrowheads="1"/>
          </p:cNvSpPr>
          <p:nvPr>
            <p:ph type="title"/>
          </p:nvPr>
        </p:nvSpPr>
        <p:spPr/>
        <p:txBody>
          <a:bodyPr/>
          <a:lstStyle/>
          <a:p>
            <a:pPr eaLnBrk="1" hangingPunct="1"/>
            <a:r>
              <a:rPr lang="en-GB" altLang="en-US" sz="3600" b="1">
                <a:solidFill>
                  <a:schemeClr val="accent2"/>
                </a:solidFill>
              </a:rPr>
              <a:t>The SEN-D Governor</a:t>
            </a:r>
            <a:r>
              <a:rPr lang="en-GB" altLang="en-US"/>
              <a:t> </a:t>
            </a:r>
          </a:p>
        </p:txBody>
      </p:sp>
      <p:sp>
        <p:nvSpPr>
          <p:cNvPr id="35843" name="Rectangle 3">
            <a:extLst>
              <a:ext uri="{FF2B5EF4-FFF2-40B4-BE49-F238E27FC236}">
                <a16:creationId xmlns:a16="http://schemas.microsoft.com/office/drawing/2014/main" id="{C0B0110F-5166-6B3A-ED31-BCC8B385ACC2}"/>
              </a:ext>
            </a:extLst>
          </p:cNvPr>
          <p:cNvSpPr>
            <a:spLocks noGrp="1" noChangeArrowheads="1"/>
          </p:cNvSpPr>
          <p:nvPr>
            <p:ph type="body" idx="1"/>
          </p:nvPr>
        </p:nvSpPr>
        <p:spPr>
          <a:xfrm>
            <a:off x="250825" y="1130300"/>
            <a:ext cx="8785225" cy="5611813"/>
          </a:xfrm>
        </p:spPr>
        <p:txBody>
          <a:bodyPr/>
          <a:lstStyle/>
          <a:p>
            <a:pPr eaLnBrk="1" hangingPunct="1"/>
            <a:r>
              <a:rPr lang="en-GB" altLang="en-US" sz="2800"/>
              <a:t>Responsible for:</a:t>
            </a:r>
          </a:p>
          <a:p>
            <a:pPr eaLnBrk="1" hangingPunct="1"/>
            <a:r>
              <a:rPr lang="en-GB" altLang="en-US" sz="2800"/>
              <a:t>Making sure that the necessary support is given for any child who attends the school, who has SEN-D.</a:t>
            </a:r>
          </a:p>
          <a:p>
            <a:pPr eaLnBrk="1" hangingPunct="1"/>
            <a:r>
              <a:rPr lang="en-GB" altLang="en-US" sz="2800"/>
              <a:t>Meeting regularly with the SENCo to evaluate the effectiveness of the School’s work with SEN-D pupils and their families.</a:t>
            </a:r>
          </a:p>
          <a:p>
            <a:pPr eaLnBrk="1" hangingPunct="1"/>
            <a:r>
              <a:rPr lang="en-GB" altLang="en-US" sz="2800"/>
              <a:t>Looking at school data to measure and assess the progress of pupils with SEND</a:t>
            </a:r>
          </a:p>
          <a:p>
            <a:pPr eaLnBrk="1" hangingPunct="1"/>
            <a:r>
              <a:rPr lang="en-GB" altLang="en-US" sz="2800"/>
              <a:t>Raise awareness of SEND at governors meetings</a:t>
            </a:r>
          </a:p>
          <a:p>
            <a:pPr eaLnBrk="1" hangingPunct="1"/>
            <a:r>
              <a:rPr lang="en-GB" altLang="en-US" sz="2800"/>
              <a:t>Review Policy and SIR</a:t>
            </a:r>
          </a:p>
          <a:p>
            <a:pPr eaLnBrk="1" hangingPunct="1"/>
            <a:endParaRPr lang="en-GB" altLang="en-US" sz="2800"/>
          </a:p>
        </p:txBody>
      </p:sp>
      <p:pic>
        <p:nvPicPr>
          <p:cNvPr id="35844" name="Picture 4">
            <a:hlinkClick r:id="" action="ppaction://hlinkshowjump?jump=nextslide"/>
            <a:extLst>
              <a:ext uri="{FF2B5EF4-FFF2-40B4-BE49-F238E27FC236}">
                <a16:creationId xmlns:a16="http://schemas.microsoft.com/office/drawing/2014/main" id="{094B288F-529D-6F1C-1EDD-54E5C9F284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12075" y="5949950"/>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5845" name="Picture 5" descr="Image result for contents button">
            <a:hlinkClick r:id="rId3" action="ppaction://hlinksldjump"/>
            <a:extLst>
              <a:ext uri="{FF2B5EF4-FFF2-40B4-BE49-F238E27FC236}">
                <a16:creationId xmlns:a16="http://schemas.microsoft.com/office/drawing/2014/main" id="{31132CA2-1A5A-8A9A-AC70-B4B717DAC96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825" y="268288"/>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a:extLst>
              <a:ext uri="{FF2B5EF4-FFF2-40B4-BE49-F238E27FC236}">
                <a16:creationId xmlns:a16="http://schemas.microsoft.com/office/drawing/2014/main" id="{5C30D04A-66C8-F999-E938-DFA6BF923266}"/>
              </a:ext>
            </a:extLst>
          </p:cNvPr>
          <p:cNvSpPr>
            <a:spLocks noGrp="1" noChangeArrowheads="1"/>
          </p:cNvSpPr>
          <p:nvPr>
            <p:ph type="title"/>
          </p:nvPr>
        </p:nvSpPr>
        <p:spPr/>
        <p:txBody>
          <a:bodyPr/>
          <a:lstStyle/>
          <a:p>
            <a:r>
              <a:rPr lang="en-GB" altLang="en-US" b="1">
                <a:solidFill>
                  <a:schemeClr val="accent2"/>
                </a:solidFill>
              </a:rPr>
              <a:t>Parents and Carers</a:t>
            </a:r>
            <a:endParaRPr lang="en-GB" altLang="en-US"/>
          </a:p>
        </p:txBody>
      </p:sp>
      <p:sp>
        <p:nvSpPr>
          <p:cNvPr id="36867" name="Content Placeholder 2">
            <a:extLst>
              <a:ext uri="{FF2B5EF4-FFF2-40B4-BE49-F238E27FC236}">
                <a16:creationId xmlns:a16="http://schemas.microsoft.com/office/drawing/2014/main" id="{033257A9-376C-6FEB-DA8C-0566DB127D00}"/>
              </a:ext>
            </a:extLst>
          </p:cNvPr>
          <p:cNvSpPr>
            <a:spLocks noGrp="1" noChangeArrowheads="1"/>
          </p:cNvSpPr>
          <p:nvPr>
            <p:ph idx="1"/>
          </p:nvPr>
        </p:nvSpPr>
        <p:spPr>
          <a:xfrm>
            <a:off x="457200" y="1268413"/>
            <a:ext cx="8229600" cy="4525962"/>
          </a:xfrm>
        </p:spPr>
        <p:txBody>
          <a:bodyPr/>
          <a:lstStyle/>
          <a:p>
            <a:pPr eaLnBrk="1" hangingPunct="1"/>
            <a:r>
              <a:rPr lang="en-GB" altLang="en-US"/>
              <a:t>Responsible for:</a:t>
            </a:r>
          </a:p>
          <a:p>
            <a:pPr eaLnBrk="1" hangingPunct="1"/>
            <a:r>
              <a:rPr lang="en-GB" altLang="en-US"/>
              <a:t>Communicating with staff either in person or via The Home School Journal</a:t>
            </a:r>
          </a:p>
          <a:p>
            <a:pPr eaLnBrk="1" hangingPunct="1"/>
            <a:r>
              <a:rPr lang="en-GB" altLang="en-US"/>
              <a:t>Attending Parents Evenings and Reviews</a:t>
            </a:r>
          </a:p>
          <a:p>
            <a:pPr eaLnBrk="1" hangingPunct="1"/>
            <a:r>
              <a:rPr lang="en-GB" altLang="en-US"/>
              <a:t>Supporting Home Learning</a:t>
            </a:r>
          </a:p>
          <a:p>
            <a:pPr eaLnBrk="1" hangingPunct="1"/>
            <a:r>
              <a:rPr lang="en-GB" altLang="en-US"/>
              <a:t>Meeting with external agency staff</a:t>
            </a:r>
          </a:p>
          <a:p>
            <a:pPr eaLnBrk="1" hangingPunct="1"/>
            <a:r>
              <a:rPr lang="en-GB" altLang="en-US"/>
              <a:t>Sharing relevant information from outside agencies with staff</a:t>
            </a:r>
          </a:p>
          <a:p>
            <a:pPr eaLnBrk="1" hangingPunct="1"/>
            <a:endParaRPr lang="en-GB" altLang="en-US"/>
          </a:p>
        </p:txBody>
      </p:sp>
      <p:pic>
        <p:nvPicPr>
          <p:cNvPr id="36868" name="Picture 5" descr="Image result for contents button">
            <a:hlinkClick r:id="rId2" action="ppaction://hlinksldjump"/>
            <a:extLst>
              <a:ext uri="{FF2B5EF4-FFF2-40B4-BE49-F238E27FC236}">
                <a16:creationId xmlns:a16="http://schemas.microsoft.com/office/drawing/2014/main" id="{C70E86E8-C219-1961-7658-C7EA5B41BE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268288"/>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9" name="Picture 4">
            <a:hlinkClick r:id="" action="ppaction://hlinkshowjump?jump=nextslide"/>
            <a:extLst>
              <a:ext uri="{FF2B5EF4-FFF2-40B4-BE49-F238E27FC236}">
                <a16:creationId xmlns:a16="http://schemas.microsoft.com/office/drawing/2014/main" id="{B2742891-E926-FBF0-F971-54BA6267775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12075" y="5949950"/>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883EAACC-C83D-3F6A-1C6A-85FF9002A98A}"/>
              </a:ext>
            </a:extLst>
          </p:cNvPr>
          <p:cNvSpPr>
            <a:spLocks noGrp="1" noChangeArrowheads="1"/>
          </p:cNvSpPr>
          <p:nvPr>
            <p:ph type="title"/>
          </p:nvPr>
        </p:nvSpPr>
        <p:spPr/>
        <p:txBody>
          <a:bodyPr/>
          <a:lstStyle/>
          <a:p>
            <a:r>
              <a:rPr lang="en-GB" altLang="en-US" b="1">
                <a:solidFill>
                  <a:schemeClr val="accent2"/>
                </a:solidFill>
              </a:rPr>
              <a:t>Pupils</a:t>
            </a:r>
            <a:endParaRPr lang="en-GB" altLang="en-US"/>
          </a:p>
        </p:txBody>
      </p:sp>
      <p:sp>
        <p:nvSpPr>
          <p:cNvPr id="37891" name="Content Placeholder 2">
            <a:extLst>
              <a:ext uri="{FF2B5EF4-FFF2-40B4-BE49-F238E27FC236}">
                <a16:creationId xmlns:a16="http://schemas.microsoft.com/office/drawing/2014/main" id="{431F258D-EFEF-DA19-C480-00A16C9B2A51}"/>
              </a:ext>
            </a:extLst>
          </p:cNvPr>
          <p:cNvSpPr>
            <a:spLocks noGrp="1" noChangeArrowheads="1"/>
          </p:cNvSpPr>
          <p:nvPr>
            <p:ph idx="1"/>
          </p:nvPr>
        </p:nvSpPr>
        <p:spPr>
          <a:xfrm>
            <a:off x="457200" y="1268413"/>
            <a:ext cx="8229600" cy="4525962"/>
          </a:xfrm>
        </p:spPr>
        <p:txBody>
          <a:bodyPr/>
          <a:lstStyle/>
          <a:p>
            <a:pPr eaLnBrk="1" hangingPunct="1"/>
            <a:r>
              <a:rPr lang="en-GB" altLang="en-US"/>
              <a:t>Responsible for:</a:t>
            </a:r>
          </a:p>
          <a:p>
            <a:pPr eaLnBrk="1" hangingPunct="1"/>
            <a:r>
              <a:rPr lang="en-GB" altLang="en-US"/>
              <a:t>Completing Pupil Passport annually  </a:t>
            </a:r>
          </a:p>
          <a:p>
            <a:pPr eaLnBrk="1" hangingPunct="1"/>
            <a:r>
              <a:rPr lang="en-GB" altLang="en-US"/>
              <a:t>Discussing progress and reviewing Pupil Passport targets termly </a:t>
            </a:r>
          </a:p>
          <a:p>
            <a:pPr eaLnBrk="1" hangingPunct="1"/>
            <a:r>
              <a:rPr lang="en-GB" altLang="en-US"/>
              <a:t>Completing any interventions </a:t>
            </a:r>
          </a:p>
          <a:p>
            <a:pPr eaLnBrk="1" hangingPunct="1"/>
            <a:r>
              <a:rPr lang="en-GB" altLang="en-US"/>
              <a:t>Participating in School Council </a:t>
            </a:r>
          </a:p>
        </p:txBody>
      </p:sp>
      <p:pic>
        <p:nvPicPr>
          <p:cNvPr id="37892" name="Picture 5" descr="Image result for contents button">
            <a:hlinkClick r:id="rId2" action="ppaction://hlinksldjump"/>
            <a:extLst>
              <a:ext uri="{FF2B5EF4-FFF2-40B4-BE49-F238E27FC236}">
                <a16:creationId xmlns:a16="http://schemas.microsoft.com/office/drawing/2014/main" id="{3B30ABDB-A403-E5F1-E694-16865A8F79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268288"/>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3" name="Picture 4">
            <a:hlinkClick r:id="" action="ppaction://hlinkshowjump?jump=nextslide"/>
            <a:extLst>
              <a:ext uri="{FF2B5EF4-FFF2-40B4-BE49-F238E27FC236}">
                <a16:creationId xmlns:a16="http://schemas.microsoft.com/office/drawing/2014/main" id="{ED39EE66-0B28-5372-E89C-927FEA7D659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12075" y="5949950"/>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9F2D5D9A-CABF-0DD0-06FB-D053E7AEE5FB}"/>
              </a:ext>
            </a:extLst>
          </p:cNvPr>
          <p:cNvSpPr>
            <a:spLocks noGrp="1" noChangeArrowheads="1"/>
          </p:cNvSpPr>
          <p:nvPr>
            <p:ph type="title"/>
          </p:nvPr>
        </p:nvSpPr>
        <p:spPr>
          <a:xfrm>
            <a:off x="457200" y="274638"/>
            <a:ext cx="8229600" cy="777875"/>
          </a:xfrm>
        </p:spPr>
        <p:txBody>
          <a:bodyPr/>
          <a:lstStyle/>
          <a:p>
            <a:pPr eaLnBrk="1" hangingPunct="1"/>
            <a:r>
              <a:rPr lang="en-GB" altLang="en-US" sz="3600" b="1">
                <a:solidFill>
                  <a:schemeClr val="accent2"/>
                </a:solidFill>
              </a:rPr>
              <a:t>Recent Training 1</a:t>
            </a:r>
          </a:p>
        </p:txBody>
      </p:sp>
      <p:sp>
        <p:nvSpPr>
          <p:cNvPr id="38915" name="Rectangle 4">
            <a:extLst>
              <a:ext uri="{FF2B5EF4-FFF2-40B4-BE49-F238E27FC236}">
                <a16:creationId xmlns:a16="http://schemas.microsoft.com/office/drawing/2014/main" id="{6A2E4C14-88A2-974A-94DE-0427CBC6E6C0}"/>
              </a:ext>
            </a:extLst>
          </p:cNvPr>
          <p:cNvSpPr>
            <a:spLocks noGrp="1" noChangeArrowheads="1"/>
          </p:cNvSpPr>
          <p:nvPr>
            <p:ph type="body" sz="half" idx="1"/>
          </p:nvPr>
        </p:nvSpPr>
        <p:spPr>
          <a:xfrm>
            <a:off x="539750" y="1341438"/>
            <a:ext cx="4541838" cy="4452937"/>
          </a:xfrm>
        </p:spPr>
        <p:txBody>
          <a:bodyPr/>
          <a:lstStyle/>
          <a:p>
            <a:pPr algn="ctr" eaLnBrk="1" hangingPunct="1">
              <a:lnSpc>
                <a:spcPct val="80000"/>
              </a:lnSpc>
              <a:buFontTx/>
              <a:buNone/>
            </a:pPr>
            <a:r>
              <a:rPr lang="en-GB" altLang="en-US" sz="2000" b="1"/>
              <a:t>To Support Cognition and Learning</a:t>
            </a:r>
          </a:p>
          <a:p>
            <a:pPr algn="ctr" eaLnBrk="1" hangingPunct="1">
              <a:lnSpc>
                <a:spcPct val="80000"/>
              </a:lnSpc>
              <a:buFontTx/>
              <a:buNone/>
            </a:pPr>
            <a:endParaRPr lang="en-GB" altLang="en-US" sz="2000"/>
          </a:p>
          <a:p>
            <a:pPr eaLnBrk="1" hangingPunct="1">
              <a:lnSpc>
                <a:spcPct val="80000"/>
              </a:lnSpc>
            </a:pPr>
            <a:r>
              <a:rPr lang="en-GB" altLang="en-US" sz="1800">
                <a:solidFill>
                  <a:srgbClr val="000D1A"/>
                </a:solidFill>
              </a:rPr>
              <a:t>Accelerated Reader</a:t>
            </a:r>
          </a:p>
          <a:p>
            <a:pPr eaLnBrk="1" hangingPunct="1">
              <a:lnSpc>
                <a:spcPct val="80000"/>
              </a:lnSpc>
            </a:pPr>
            <a:r>
              <a:rPr lang="en-GB" altLang="en-US" sz="1800">
                <a:solidFill>
                  <a:srgbClr val="000D1A"/>
                </a:solidFill>
              </a:rPr>
              <a:t>Adaptive teaching</a:t>
            </a:r>
          </a:p>
          <a:p>
            <a:pPr eaLnBrk="1" hangingPunct="1">
              <a:lnSpc>
                <a:spcPct val="80000"/>
              </a:lnSpc>
            </a:pPr>
            <a:r>
              <a:rPr lang="en-GB" altLang="en-US" sz="1800">
                <a:solidFill>
                  <a:srgbClr val="000D1A"/>
                </a:solidFill>
              </a:rPr>
              <a:t>Clicker 8</a:t>
            </a:r>
          </a:p>
          <a:p>
            <a:pPr eaLnBrk="1" hangingPunct="1">
              <a:lnSpc>
                <a:spcPct val="80000"/>
              </a:lnSpc>
            </a:pPr>
            <a:r>
              <a:rPr lang="en-GB" altLang="en-US" sz="1800">
                <a:solidFill>
                  <a:srgbClr val="000D1A"/>
                </a:solidFill>
              </a:rPr>
              <a:t>Colourful Semantics</a:t>
            </a:r>
          </a:p>
          <a:p>
            <a:pPr eaLnBrk="1" hangingPunct="1">
              <a:lnSpc>
                <a:spcPct val="80000"/>
              </a:lnSpc>
            </a:pPr>
            <a:r>
              <a:rPr lang="en-GB" altLang="en-US" sz="1800">
                <a:solidFill>
                  <a:srgbClr val="000D1A"/>
                </a:solidFill>
              </a:rPr>
              <a:t>Co-operative Learning Interactive Patterns (CLIPs)</a:t>
            </a:r>
          </a:p>
          <a:p>
            <a:pPr eaLnBrk="1" hangingPunct="1">
              <a:lnSpc>
                <a:spcPct val="80000"/>
              </a:lnSpc>
            </a:pPr>
            <a:r>
              <a:rPr lang="en-GB" altLang="en-US" sz="1800">
                <a:solidFill>
                  <a:srgbClr val="000D1A"/>
                </a:solidFill>
              </a:rPr>
              <a:t>Dyslexia Level 2 support for Literacy</a:t>
            </a:r>
          </a:p>
          <a:p>
            <a:pPr eaLnBrk="1" hangingPunct="1">
              <a:lnSpc>
                <a:spcPct val="80000"/>
              </a:lnSpc>
            </a:pPr>
            <a:r>
              <a:rPr lang="en-GB" altLang="en-US" sz="1800">
                <a:solidFill>
                  <a:srgbClr val="000D1A"/>
                </a:solidFill>
              </a:rPr>
              <a:t>Early Years Writing</a:t>
            </a:r>
          </a:p>
          <a:p>
            <a:pPr eaLnBrk="1" hangingPunct="1">
              <a:lnSpc>
                <a:spcPct val="80000"/>
              </a:lnSpc>
            </a:pPr>
            <a:r>
              <a:rPr lang="en-GB" altLang="en-US" sz="1800">
                <a:solidFill>
                  <a:srgbClr val="000D1A"/>
                </a:solidFill>
              </a:rPr>
              <a:t>Earwig </a:t>
            </a:r>
          </a:p>
        </p:txBody>
      </p:sp>
      <p:sp>
        <p:nvSpPr>
          <p:cNvPr id="38916" name="Rectangle 8">
            <a:extLst>
              <a:ext uri="{FF2B5EF4-FFF2-40B4-BE49-F238E27FC236}">
                <a16:creationId xmlns:a16="http://schemas.microsoft.com/office/drawing/2014/main" id="{06FB5CD5-F72B-36BE-B756-A01C26978652}"/>
              </a:ext>
            </a:extLst>
          </p:cNvPr>
          <p:cNvSpPr>
            <a:spLocks noGrp="1" noChangeArrowheads="1"/>
          </p:cNvSpPr>
          <p:nvPr>
            <p:ph type="body" sz="half" idx="2"/>
          </p:nvPr>
        </p:nvSpPr>
        <p:spPr>
          <a:xfrm>
            <a:off x="4643438" y="1628775"/>
            <a:ext cx="4038600" cy="4824413"/>
          </a:xfrm>
        </p:spPr>
        <p:txBody>
          <a:bodyPr/>
          <a:lstStyle/>
          <a:p>
            <a:pPr eaLnBrk="1" hangingPunct="1">
              <a:lnSpc>
                <a:spcPct val="80000"/>
              </a:lnSpc>
              <a:buFontTx/>
              <a:buNone/>
            </a:pPr>
            <a:endParaRPr lang="en-GB" altLang="en-US" sz="1800">
              <a:solidFill>
                <a:srgbClr val="000D1A"/>
              </a:solidFill>
            </a:endParaRPr>
          </a:p>
          <a:p>
            <a:pPr eaLnBrk="1" hangingPunct="1">
              <a:lnSpc>
                <a:spcPct val="80000"/>
              </a:lnSpc>
            </a:pPr>
            <a:r>
              <a:rPr lang="en-GB" altLang="en-US" sz="1800">
                <a:solidFill>
                  <a:srgbClr val="000D1A"/>
                </a:solidFill>
              </a:rPr>
              <a:t>Engagement Model</a:t>
            </a:r>
          </a:p>
          <a:p>
            <a:pPr eaLnBrk="1" hangingPunct="1">
              <a:lnSpc>
                <a:spcPct val="80000"/>
              </a:lnSpc>
            </a:pPr>
            <a:r>
              <a:rPr lang="en-GB" altLang="en-US" sz="1800">
                <a:solidFill>
                  <a:srgbClr val="000D1A"/>
                </a:solidFill>
              </a:rPr>
              <a:t>Food Hygiene </a:t>
            </a:r>
          </a:p>
          <a:p>
            <a:pPr eaLnBrk="1" hangingPunct="1">
              <a:lnSpc>
                <a:spcPct val="80000"/>
              </a:lnSpc>
            </a:pPr>
            <a:r>
              <a:rPr lang="en-GB" altLang="en-US" sz="1800">
                <a:solidFill>
                  <a:srgbClr val="000D1A"/>
                </a:solidFill>
              </a:rPr>
              <a:t>Metacognition and AI</a:t>
            </a:r>
          </a:p>
          <a:p>
            <a:pPr eaLnBrk="1" hangingPunct="1">
              <a:lnSpc>
                <a:spcPct val="80000"/>
              </a:lnSpc>
            </a:pPr>
            <a:r>
              <a:rPr lang="en-GB" altLang="en-US" sz="1800">
                <a:solidFill>
                  <a:srgbClr val="000D1A"/>
                </a:solidFill>
              </a:rPr>
              <a:t>Precision Teaching</a:t>
            </a:r>
          </a:p>
          <a:p>
            <a:pPr eaLnBrk="1" hangingPunct="1">
              <a:lnSpc>
                <a:spcPct val="80000"/>
              </a:lnSpc>
            </a:pPr>
            <a:r>
              <a:rPr lang="en-GB" altLang="en-US" sz="1800">
                <a:solidFill>
                  <a:srgbClr val="000D1A"/>
                </a:solidFill>
              </a:rPr>
              <a:t>Reading Plus</a:t>
            </a:r>
          </a:p>
          <a:p>
            <a:pPr eaLnBrk="1" hangingPunct="1">
              <a:lnSpc>
                <a:spcPct val="80000"/>
              </a:lnSpc>
            </a:pPr>
            <a:r>
              <a:rPr lang="en-GB" altLang="en-US" sz="1800">
                <a:solidFill>
                  <a:srgbClr val="000D1A"/>
                </a:solidFill>
              </a:rPr>
              <a:t>Ready Steady Read</a:t>
            </a:r>
          </a:p>
          <a:p>
            <a:pPr eaLnBrk="1" hangingPunct="1">
              <a:lnSpc>
                <a:spcPct val="80000"/>
              </a:lnSpc>
            </a:pPr>
            <a:r>
              <a:rPr lang="en-GB" altLang="en-US" sz="1800">
                <a:solidFill>
                  <a:srgbClr val="000D1A"/>
                </a:solidFill>
              </a:rPr>
              <a:t>Questioning</a:t>
            </a:r>
          </a:p>
          <a:p>
            <a:pPr eaLnBrk="1" hangingPunct="1">
              <a:lnSpc>
                <a:spcPct val="80000"/>
              </a:lnSpc>
            </a:pPr>
            <a:r>
              <a:rPr lang="en-GB" altLang="en-US" sz="1800">
                <a:solidFill>
                  <a:srgbClr val="000D1A"/>
                </a:solidFill>
              </a:rPr>
              <a:t>Read Write Inc (Phonics)</a:t>
            </a:r>
          </a:p>
          <a:p>
            <a:pPr eaLnBrk="1" hangingPunct="1">
              <a:lnSpc>
                <a:spcPct val="80000"/>
              </a:lnSpc>
            </a:pPr>
            <a:r>
              <a:rPr lang="en-GB" altLang="en-US" sz="1800">
                <a:solidFill>
                  <a:srgbClr val="000D1A"/>
                </a:solidFill>
              </a:rPr>
              <a:t>Spelling Apps &amp; Strategies</a:t>
            </a:r>
          </a:p>
          <a:p>
            <a:pPr eaLnBrk="1" hangingPunct="1">
              <a:lnSpc>
                <a:spcPct val="80000"/>
              </a:lnSpc>
            </a:pPr>
            <a:r>
              <a:rPr lang="en-GB" altLang="en-US" sz="1800">
                <a:solidFill>
                  <a:srgbClr val="000D1A"/>
                </a:solidFill>
              </a:rPr>
              <a:t>Using AI in Schools</a:t>
            </a:r>
          </a:p>
          <a:p>
            <a:pPr eaLnBrk="1" hangingPunct="1">
              <a:lnSpc>
                <a:spcPct val="80000"/>
              </a:lnSpc>
            </a:pPr>
            <a:r>
              <a:rPr lang="en-GB" altLang="en-US" sz="1800">
                <a:solidFill>
                  <a:srgbClr val="000D1A"/>
                </a:solidFill>
              </a:rPr>
              <a:t>Walk-</a:t>
            </a:r>
            <a:r>
              <a:rPr lang="en-GB" altLang="en-US" sz="1800" err="1">
                <a:solidFill>
                  <a:srgbClr val="000D1A"/>
                </a:solidFill>
              </a:rPr>
              <a:t>Thrus</a:t>
            </a:r>
            <a:endParaRPr lang="en-GB" altLang="en-US" sz="1800">
              <a:solidFill>
                <a:srgbClr val="000D1A"/>
              </a:solidFill>
            </a:endParaRPr>
          </a:p>
          <a:p>
            <a:pPr eaLnBrk="1" hangingPunct="1">
              <a:lnSpc>
                <a:spcPct val="80000"/>
              </a:lnSpc>
            </a:pPr>
            <a:r>
              <a:rPr lang="en-GB" altLang="en-US" sz="1800"/>
              <a:t>Working Memory Training</a:t>
            </a:r>
          </a:p>
          <a:p>
            <a:pPr eaLnBrk="1" hangingPunct="1">
              <a:lnSpc>
                <a:spcPct val="80000"/>
              </a:lnSpc>
            </a:pPr>
            <a:endParaRPr lang="en-GB" altLang="en-US" sz="1800" i="1">
              <a:solidFill>
                <a:srgbClr val="000D1A"/>
              </a:solidFill>
            </a:endParaRPr>
          </a:p>
          <a:p>
            <a:pPr eaLnBrk="1" hangingPunct="1">
              <a:lnSpc>
                <a:spcPct val="80000"/>
              </a:lnSpc>
            </a:pPr>
            <a:endParaRPr lang="en-GB" altLang="en-US" sz="1800"/>
          </a:p>
          <a:p>
            <a:pPr eaLnBrk="1" hangingPunct="1">
              <a:lnSpc>
                <a:spcPct val="80000"/>
              </a:lnSpc>
            </a:pPr>
            <a:endParaRPr lang="en-GB" altLang="en-US" sz="1800"/>
          </a:p>
          <a:p>
            <a:pPr eaLnBrk="1" hangingPunct="1">
              <a:lnSpc>
                <a:spcPct val="80000"/>
              </a:lnSpc>
            </a:pPr>
            <a:r>
              <a:rPr lang="en-GB" altLang="en-US" sz="1800">
                <a:hlinkClick r:id="rId2" action="ppaction://hlinksldjump"/>
              </a:rPr>
              <a:t>CONTINUED</a:t>
            </a:r>
            <a:endParaRPr lang="en-GB" altLang="en-US" sz="1800"/>
          </a:p>
        </p:txBody>
      </p:sp>
      <p:pic>
        <p:nvPicPr>
          <p:cNvPr id="38917" name="Picture 3">
            <a:hlinkClick r:id="rId2" action="ppaction://hlinksldjump"/>
            <a:extLst>
              <a:ext uri="{FF2B5EF4-FFF2-40B4-BE49-F238E27FC236}">
                <a16:creationId xmlns:a16="http://schemas.microsoft.com/office/drawing/2014/main" id="{58FAF6F6-93FC-869F-21AE-D759646B76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4750" y="5949950"/>
            <a:ext cx="1076325"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8" name="Picture 12" descr="Image result for contents button">
            <a:hlinkClick r:id="rId4" action="ppaction://hlinksldjump"/>
            <a:extLst>
              <a:ext uri="{FF2B5EF4-FFF2-40B4-BE49-F238E27FC236}">
                <a16:creationId xmlns:a16="http://schemas.microsoft.com/office/drawing/2014/main" id="{6A210EED-F1A4-F4EE-43B1-C940BB9C246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3011909E-F720-3415-4C4E-2C3F7B6E0AA7}"/>
              </a:ext>
            </a:extLst>
          </p:cNvPr>
          <p:cNvSpPr>
            <a:spLocks noGrp="1" noChangeArrowheads="1"/>
          </p:cNvSpPr>
          <p:nvPr>
            <p:ph type="title"/>
          </p:nvPr>
        </p:nvSpPr>
        <p:spPr>
          <a:xfrm>
            <a:off x="457200" y="274638"/>
            <a:ext cx="8229600" cy="777875"/>
          </a:xfrm>
        </p:spPr>
        <p:txBody>
          <a:bodyPr/>
          <a:lstStyle/>
          <a:p>
            <a:pPr eaLnBrk="1" hangingPunct="1"/>
            <a:r>
              <a:rPr lang="en-GB" altLang="en-US" sz="3600" b="1">
                <a:solidFill>
                  <a:schemeClr val="accent2"/>
                </a:solidFill>
              </a:rPr>
              <a:t>Recent Training 2</a:t>
            </a:r>
          </a:p>
        </p:txBody>
      </p:sp>
      <p:sp>
        <p:nvSpPr>
          <p:cNvPr id="39939" name="Rectangle 8">
            <a:extLst>
              <a:ext uri="{FF2B5EF4-FFF2-40B4-BE49-F238E27FC236}">
                <a16:creationId xmlns:a16="http://schemas.microsoft.com/office/drawing/2014/main" id="{860BB517-29B9-8D26-804D-F75A50E066DF}"/>
              </a:ext>
            </a:extLst>
          </p:cNvPr>
          <p:cNvSpPr>
            <a:spLocks noGrp="1" noChangeArrowheads="1"/>
          </p:cNvSpPr>
          <p:nvPr>
            <p:ph type="body" sz="half" idx="2"/>
          </p:nvPr>
        </p:nvSpPr>
        <p:spPr>
          <a:xfrm>
            <a:off x="862013" y="1254125"/>
            <a:ext cx="6013450" cy="5327650"/>
          </a:xfrm>
        </p:spPr>
        <p:txBody>
          <a:bodyPr/>
          <a:lstStyle/>
          <a:p>
            <a:pPr algn="ctr" eaLnBrk="1" hangingPunct="1">
              <a:lnSpc>
                <a:spcPct val="80000"/>
              </a:lnSpc>
              <a:buFontTx/>
              <a:buNone/>
            </a:pPr>
            <a:r>
              <a:rPr lang="en-GB" altLang="en-US" sz="2000" b="1"/>
              <a:t>To Support Communication and Interaction</a:t>
            </a:r>
          </a:p>
          <a:p>
            <a:pPr algn="ctr" eaLnBrk="1" hangingPunct="1">
              <a:lnSpc>
                <a:spcPct val="80000"/>
              </a:lnSpc>
              <a:buFontTx/>
              <a:buNone/>
            </a:pPr>
            <a:endParaRPr lang="en-GB" altLang="en-US" sz="1800" b="1"/>
          </a:p>
          <a:p>
            <a:pPr algn="ctr" eaLnBrk="1" hangingPunct="1">
              <a:lnSpc>
                <a:spcPct val="80000"/>
              </a:lnSpc>
              <a:buFontTx/>
              <a:buNone/>
            </a:pPr>
            <a:endParaRPr lang="en-GB" altLang="en-US" sz="1800"/>
          </a:p>
          <a:p>
            <a:pPr eaLnBrk="1" hangingPunct="1">
              <a:lnSpc>
                <a:spcPct val="80000"/>
              </a:lnSpc>
            </a:pPr>
            <a:r>
              <a:rPr lang="en-GB" altLang="en-US" sz="1800">
                <a:solidFill>
                  <a:srgbClr val="000D1A"/>
                </a:solidFill>
              </a:rPr>
              <a:t>Access Through Technology laptop training</a:t>
            </a:r>
          </a:p>
          <a:p>
            <a:pPr eaLnBrk="1" hangingPunct="1">
              <a:lnSpc>
                <a:spcPct val="80000"/>
              </a:lnSpc>
            </a:pPr>
            <a:r>
              <a:rPr lang="en-GB" altLang="en-US" sz="1800">
                <a:solidFill>
                  <a:srgbClr val="000D1A"/>
                </a:solidFill>
              </a:rPr>
              <a:t>Autism Champions</a:t>
            </a:r>
          </a:p>
          <a:p>
            <a:pPr eaLnBrk="1" hangingPunct="1">
              <a:lnSpc>
                <a:spcPct val="80000"/>
              </a:lnSpc>
            </a:pPr>
            <a:r>
              <a:rPr lang="en-GB" altLang="en-US" sz="1800">
                <a:solidFill>
                  <a:srgbClr val="000D1A"/>
                </a:solidFill>
              </a:rPr>
              <a:t>Blanks level training </a:t>
            </a:r>
          </a:p>
          <a:p>
            <a:pPr eaLnBrk="1" hangingPunct="1">
              <a:lnSpc>
                <a:spcPct val="80000"/>
              </a:lnSpc>
            </a:pPr>
            <a:r>
              <a:rPr lang="en-GB" altLang="en-US" sz="1800">
                <a:solidFill>
                  <a:srgbClr val="000D1A"/>
                </a:solidFill>
              </a:rPr>
              <a:t>Building blocks -</a:t>
            </a:r>
          </a:p>
          <a:p>
            <a:pPr eaLnBrk="1" hangingPunct="1">
              <a:lnSpc>
                <a:spcPct val="80000"/>
              </a:lnSpc>
            </a:pPr>
            <a:r>
              <a:rPr lang="en-GB" altLang="en-US" sz="1800">
                <a:solidFill>
                  <a:srgbClr val="000D1A"/>
                </a:solidFill>
              </a:rPr>
              <a:t>Co-operative Learning Interactive Patterns (CLIPs)</a:t>
            </a:r>
          </a:p>
          <a:p>
            <a:pPr eaLnBrk="1" hangingPunct="1">
              <a:lnSpc>
                <a:spcPct val="80000"/>
              </a:lnSpc>
            </a:pPr>
            <a:r>
              <a:rPr lang="en-GB" altLang="en-US" sz="1800">
                <a:solidFill>
                  <a:srgbClr val="000D1A"/>
                </a:solidFill>
              </a:rPr>
              <a:t>Good Autism Practice</a:t>
            </a:r>
          </a:p>
          <a:p>
            <a:pPr eaLnBrk="1" hangingPunct="1">
              <a:lnSpc>
                <a:spcPct val="80000"/>
              </a:lnSpc>
            </a:pPr>
            <a:r>
              <a:rPr lang="en-GB" altLang="en-US" sz="1800">
                <a:solidFill>
                  <a:srgbClr val="000D1A"/>
                </a:solidFill>
              </a:rPr>
              <a:t>Speech and Language in the Classroom</a:t>
            </a:r>
          </a:p>
          <a:p>
            <a:pPr eaLnBrk="1" hangingPunct="1">
              <a:lnSpc>
                <a:spcPct val="80000"/>
              </a:lnSpc>
            </a:pPr>
            <a:r>
              <a:rPr lang="en-GB" altLang="en-US" sz="1800">
                <a:solidFill>
                  <a:srgbClr val="000D1A"/>
                </a:solidFill>
              </a:rPr>
              <a:t>Supporting EAL in Literacy</a:t>
            </a:r>
          </a:p>
          <a:p>
            <a:pPr eaLnBrk="1" hangingPunct="1">
              <a:lnSpc>
                <a:spcPct val="80000"/>
              </a:lnSpc>
            </a:pPr>
            <a:r>
              <a:rPr lang="en-GB" altLang="en-US" sz="1800">
                <a:solidFill>
                  <a:srgbClr val="000D1A"/>
                </a:solidFill>
              </a:rPr>
              <a:t>Supporting Learners with ASC</a:t>
            </a:r>
          </a:p>
          <a:p>
            <a:pPr eaLnBrk="1" hangingPunct="1">
              <a:lnSpc>
                <a:spcPct val="80000"/>
              </a:lnSpc>
            </a:pPr>
            <a:r>
              <a:rPr lang="en-GB" altLang="en-US" sz="1800">
                <a:solidFill>
                  <a:srgbClr val="000D1A"/>
                </a:solidFill>
              </a:rPr>
              <a:t>Understanding Autism</a:t>
            </a:r>
          </a:p>
          <a:p>
            <a:pPr eaLnBrk="1" hangingPunct="1">
              <a:lnSpc>
                <a:spcPct val="80000"/>
              </a:lnSpc>
            </a:pPr>
            <a:r>
              <a:rPr lang="en-GB" altLang="en-US" sz="1800">
                <a:solidFill>
                  <a:srgbClr val="000D1A"/>
                </a:solidFill>
              </a:rPr>
              <a:t>Understanding Speech and Language difficulties</a:t>
            </a:r>
          </a:p>
          <a:p>
            <a:pPr eaLnBrk="1" hangingPunct="1">
              <a:lnSpc>
                <a:spcPct val="80000"/>
              </a:lnSpc>
            </a:pPr>
            <a:r>
              <a:rPr lang="en-GB" altLang="en-US" sz="1800" err="1">
                <a:solidFill>
                  <a:srgbClr val="000D1A"/>
                </a:solidFill>
              </a:rPr>
              <a:t>Widgit</a:t>
            </a:r>
            <a:r>
              <a:rPr lang="en-GB" altLang="en-US" sz="1800">
                <a:solidFill>
                  <a:srgbClr val="000D1A"/>
                </a:solidFill>
              </a:rPr>
              <a:t> training</a:t>
            </a:r>
            <a:endParaRPr lang="en-GB" altLang="en-US" sz="1800"/>
          </a:p>
          <a:p>
            <a:pPr eaLnBrk="1" hangingPunct="1">
              <a:lnSpc>
                <a:spcPct val="80000"/>
              </a:lnSpc>
            </a:pPr>
            <a:endParaRPr lang="en-GB" altLang="en-US" sz="1800"/>
          </a:p>
          <a:p>
            <a:pPr eaLnBrk="1" hangingPunct="1">
              <a:lnSpc>
                <a:spcPct val="80000"/>
              </a:lnSpc>
            </a:pPr>
            <a:r>
              <a:rPr lang="en-GB" altLang="en-US" sz="1800">
                <a:hlinkClick r:id="rId2" action="ppaction://hlinksldjump"/>
              </a:rPr>
              <a:t>CONTINUED</a:t>
            </a:r>
            <a:endParaRPr lang="en-GB" altLang="en-US" sz="1800"/>
          </a:p>
        </p:txBody>
      </p:sp>
      <p:pic>
        <p:nvPicPr>
          <p:cNvPr id="39940" name="Picture 3">
            <a:hlinkClick r:id="rId2" action="ppaction://hlinksldjump"/>
            <a:extLst>
              <a:ext uri="{FF2B5EF4-FFF2-40B4-BE49-F238E27FC236}">
                <a16:creationId xmlns:a16="http://schemas.microsoft.com/office/drawing/2014/main" id="{9A8FFB97-1F83-9A47-6D55-4528DADCA7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4750" y="5949950"/>
            <a:ext cx="1076325"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1" name="Picture 12" descr="Image result for contents button">
            <a:hlinkClick r:id="rId4" action="ppaction://hlinksldjump"/>
            <a:extLst>
              <a:ext uri="{FF2B5EF4-FFF2-40B4-BE49-F238E27FC236}">
                <a16:creationId xmlns:a16="http://schemas.microsoft.com/office/drawing/2014/main" id="{632C6C9C-197C-4CEA-1854-4342A4D17D4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BB1BD076-EEA8-93EC-A857-9DF3F252D627}"/>
              </a:ext>
            </a:extLst>
          </p:cNvPr>
          <p:cNvSpPr>
            <a:spLocks noGrp="1" noChangeArrowheads="1"/>
          </p:cNvSpPr>
          <p:nvPr>
            <p:ph type="title"/>
          </p:nvPr>
        </p:nvSpPr>
        <p:spPr>
          <a:xfrm>
            <a:off x="457200" y="274638"/>
            <a:ext cx="8229600" cy="777875"/>
          </a:xfrm>
        </p:spPr>
        <p:txBody>
          <a:bodyPr/>
          <a:lstStyle/>
          <a:p>
            <a:pPr eaLnBrk="1" hangingPunct="1"/>
            <a:r>
              <a:rPr lang="en-GB" altLang="en-US" sz="3600" b="1">
                <a:solidFill>
                  <a:schemeClr val="accent2"/>
                </a:solidFill>
              </a:rPr>
              <a:t>Recent Training 3</a:t>
            </a:r>
          </a:p>
        </p:txBody>
      </p:sp>
      <p:sp>
        <p:nvSpPr>
          <p:cNvPr id="32772" name="Rectangle 4">
            <a:extLst>
              <a:ext uri="{FF2B5EF4-FFF2-40B4-BE49-F238E27FC236}">
                <a16:creationId xmlns:a16="http://schemas.microsoft.com/office/drawing/2014/main" id="{5AB156F3-9836-3AF5-2691-60911EAAC654}"/>
              </a:ext>
            </a:extLst>
          </p:cNvPr>
          <p:cNvSpPr>
            <a:spLocks noGrp="1" noChangeArrowheads="1"/>
          </p:cNvSpPr>
          <p:nvPr>
            <p:ph type="body" sz="half" idx="2"/>
          </p:nvPr>
        </p:nvSpPr>
        <p:spPr>
          <a:xfrm>
            <a:off x="1588" y="903288"/>
            <a:ext cx="8891587" cy="5314949"/>
          </a:xfrm>
        </p:spPr>
        <p:txBody>
          <a:bodyPr numCol="2"/>
          <a:lstStyle/>
          <a:p>
            <a:pPr algn="ctr" eaLnBrk="1" hangingPunct="1">
              <a:buFontTx/>
              <a:buNone/>
              <a:defRPr/>
            </a:pPr>
            <a:endParaRPr lang="en-GB" altLang="en-US" sz="1200" b="1"/>
          </a:p>
          <a:p>
            <a:pPr algn="ctr" eaLnBrk="1" hangingPunct="1">
              <a:buFontTx/>
              <a:buNone/>
              <a:defRPr/>
            </a:pPr>
            <a:r>
              <a:rPr lang="en-GB" altLang="en-US" sz="1800" b="1"/>
              <a:t>To Support Social and Emotional  and Mental Health</a:t>
            </a:r>
          </a:p>
          <a:p>
            <a:pPr eaLnBrk="1" hangingPunct="1">
              <a:defRPr/>
            </a:pPr>
            <a:r>
              <a:rPr lang="en-GB" altLang="en-US" sz="1800"/>
              <a:t>ADHD &amp; Neurodiversity</a:t>
            </a:r>
          </a:p>
          <a:p>
            <a:pPr eaLnBrk="1" hangingPunct="1">
              <a:defRPr/>
            </a:pPr>
            <a:r>
              <a:rPr lang="en-GB" altLang="en-US" sz="1800"/>
              <a:t>Attachment Theory</a:t>
            </a:r>
          </a:p>
          <a:p>
            <a:pPr eaLnBrk="1" hangingPunct="1">
              <a:defRPr/>
            </a:pPr>
            <a:r>
              <a:rPr lang="en-GB" altLang="en-US" sz="1800"/>
              <a:t>Behaviours for Learning</a:t>
            </a:r>
          </a:p>
          <a:p>
            <a:pPr eaLnBrk="1" hangingPunct="1">
              <a:defRPr/>
            </a:pPr>
            <a:r>
              <a:rPr lang="en-GB" altLang="en-US" sz="1800"/>
              <a:t>Certificate Course in the Theory and Practice of Nurture Groups</a:t>
            </a:r>
          </a:p>
          <a:p>
            <a:pPr eaLnBrk="1" hangingPunct="1">
              <a:defRPr/>
            </a:pPr>
            <a:r>
              <a:rPr lang="en-GB" altLang="en-US" sz="1800"/>
              <a:t>Dealing with High Level Disruption in Mainstream</a:t>
            </a:r>
          </a:p>
          <a:p>
            <a:pPr eaLnBrk="1" hangingPunct="1">
              <a:defRPr/>
            </a:pPr>
            <a:r>
              <a:rPr lang="en-GB" altLang="en-US" sz="1800"/>
              <a:t>Declarative Language</a:t>
            </a:r>
          </a:p>
          <a:p>
            <a:pPr eaLnBrk="1" hangingPunct="1">
              <a:defRPr/>
            </a:pPr>
            <a:r>
              <a:rPr lang="en-GB" altLang="en-US" sz="1800"/>
              <a:t>Domestic Violence Champions X2</a:t>
            </a:r>
          </a:p>
          <a:p>
            <a:pPr eaLnBrk="1" hangingPunct="1">
              <a:defRPr/>
            </a:pPr>
            <a:r>
              <a:rPr lang="en-GB" altLang="en-US" sz="1800"/>
              <a:t>Early Help</a:t>
            </a:r>
          </a:p>
          <a:p>
            <a:pPr eaLnBrk="1" hangingPunct="1">
              <a:defRPr/>
            </a:pPr>
            <a:r>
              <a:rPr lang="en-GB" altLang="en-US" sz="1800"/>
              <a:t>Emotion Coaching </a:t>
            </a:r>
          </a:p>
          <a:p>
            <a:pPr eaLnBrk="1" hangingPunct="1">
              <a:defRPr/>
            </a:pPr>
            <a:r>
              <a:rPr lang="en-GB" altLang="en-US" sz="1800"/>
              <a:t>ELSA Emotional Literacy x4</a:t>
            </a:r>
          </a:p>
          <a:p>
            <a:pPr eaLnBrk="1" hangingPunct="1">
              <a:defRPr/>
            </a:pPr>
            <a:r>
              <a:rPr lang="en-GB" altLang="en-US" sz="1800"/>
              <a:t>Kindness &amp; Nurture Based Behaviour Management</a:t>
            </a:r>
          </a:p>
          <a:p>
            <a:pPr eaLnBrk="1" hangingPunct="1">
              <a:defRPr/>
            </a:pPr>
            <a:endParaRPr lang="en-GB" altLang="en-US" sz="1800"/>
          </a:p>
          <a:p>
            <a:pPr eaLnBrk="1" hangingPunct="1">
              <a:defRPr/>
            </a:pPr>
            <a:endParaRPr lang="en-GB" altLang="en-US" sz="1800"/>
          </a:p>
          <a:p>
            <a:pPr eaLnBrk="1" hangingPunct="1">
              <a:defRPr/>
            </a:pPr>
            <a:endParaRPr lang="en-GB" altLang="en-US" sz="1800"/>
          </a:p>
          <a:p>
            <a:pPr eaLnBrk="1" hangingPunct="1">
              <a:defRPr/>
            </a:pPr>
            <a:endParaRPr lang="en-GB" altLang="en-US" sz="1800"/>
          </a:p>
          <a:p>
            <a:pPr eaLnBrk="1" hangingPunct="1">
              <a:defRPr/>
            </a:pPr>
            <a:r>
              <a:rPr lang="en-GB" altLang="en-US" sz="1800"/>
              <a:t>Language for Behaviour and Emotion </a:t>
            </a:r>
          </a:p>
          <a:p>
            <a:pPr eaLnBrk="1" hangingPunct="1">
              <a:defRPr/>
            </a:pPr>
            <a:r>
              <a:rPr lang="en-GB" altLang="en-US" sz="1800"/>
              <a:t>Lego Therapy</a:t>
            </a:r>
          </a:p>
          <a:p>
            <a:pPr eaLnBrk="1" hangingPunct="1">
              <a:defRPr/>
            </a:pPr>
            <a:r>
              <a:rPr lang="en-GB" altLang="en-US" sz="1800"/>
              <a:t>Mental Health Champions x 3</a:t>
            </a:r>
          </a:p>
          <a:p>
            <a:pPr eaLnBrk="1" hangingPunct="1">
              <a:defRPr/>
            </a:pPr>
            <a:r>
              <a:rPr lang="en-GB" altLang="en-US" sz="1800"/>
              <a:t>Mindfulness in the Classroom</a:t>
            </a:r>
          </a:p>
          <a:p>
            <a:pPr eaLnBrk="1" hangingPunct="1">
              <a:defRPr/>
            </a:pPr>
            <a:r>
              <a:rPr lang="en-GB" altLang="en-US" sz="1800"/>
              <a:t>Norfolk Steps – Step Up and Step On</a:t>
            </a:r>
          </a:p>
          <a:p>
            <a:pPr eaLnBrk="1" hangingPunct="1">
              <a:defRPr/>
            </a:pPr>
            <a:r>
              <a:rPr lang="en-GB" altLang="en-US" sz="1800"/>
              <a:t>Nurtured Heart</a:t>
            </a:r>
          </a:p>
          <a:p>
            <a:pPr eaLnBrk="1" hangingPunct="1">
              <a:defRPr/>
            </a:pPr>
            <a:r>
              <a:rPr lang="en-GB" altLang="en-US" sz="1800"/>
              <a:t>Nurture Talk</a:t>
            </a:r>
          </a:p>
          <a:p>
            <a:pPr eaLnBrk="1" hangingPunct="1">
              <a:defRPr/>
            </a:pPr>
            <a:r>
              <a:rPr lang="en-GB" altLang="en-US" sz="1800"/>
              <a:t>Step On &amp; Step Up</a:t>
            </a:r>
          </a:p>
          <a:p>
            <a:pPr eaLnBrk="1" hangingPunct="1">
              <a:defRPr/>
            </a:pPr>
            <a:r>
              <a:rPr lang="en-GB" altLang="en-US" sz="1800"/>
              <a:t>Steps Lead Professional</a:t>
            </a:r>
          </a:p>
          <a:p>
            <a:pPr eaLnBrk="1" hangingPunct="1">
              <a:defRPr/>
            </a:pPr>
            <a:r>
              <a:rPr lang="en-GB" altLang="en-US" sz="1800"/>
              <a:t>Support for bereaved children</a:t>
            </a:r>
          </a:p>
          <a:p>
            <a:pPr eaLnBrk="1" hangingPunct="1">
              <a:defRPr/>
            </a:pPr>
            <a:r>
              <a:rPr lang="en-GB" altLang="en-US" sz="1800"/>
              <a:t>Therapeutic Story Writing</a:t>
            </a:r>
          </a:p>
          <a:p>
            <a:pPr eaLnBrk="1" hangingPunct="1">
              <a:defRPr/>
            </a:pPr>
            <a:r>
              <a:rPr lang="en-GB" altLang="en-US" sz="1800"/>
              <a:t>Trauma Informed Practices</a:t>
            </a:r>
          </a:p>
          <a:p>
            <a:pPr eaLnBrk="1" hangingPunct="1">
              <a:defRPr/>
            </a:pPr>
            <a:r>
              <a:rPr lang="en-GB" altLang="en-US" sz="1800"/>
              <a:t>Working on Worries</a:t>
            </a:r>
          </a:p>
          <a:p>
            <a:pPr eaLnBrk="1" hangingPunct="1">
              <a:defRPr/>
            </a:pPr>
            <a:r>
              <a:rPr lang="en-GB" altLang="en-US" sz="1800"/>
              <a:t>Zones of Regulation</a:t>
            </a:r>
          </a:p>
          <a:p>
            <a:pPr marL="0" indent="0" eaLnBrk="1" hangingPunct="1">
              <a:buFontTx/>
              <a:buNone/>
              <a:defRPr/>
            </a:pPr>
            <a:endParaRPr lang="en-GB" altLang="en-US" sz="1800"/>
          </a:p>
          <a:p>
            <a:pPr eaLnBrk="1" hangingPunct="1">
              <a:defRPr/>
            </a:pPr>
            <a:r>
              <a:rPr lang="en-GB" altLang="en-US" sz="1800">
                <a:hlinkClick r:id="rId2" action="ppaction://hlinksldjump"/>
              </a:rPr>
              <a:t>CONTINUED</a:t>
            </a:r>
            <a:endParaRPr lang="en-GB" altLang="en-US" sz="1800"/>
          </a:p>
          <a:p>
            <a:pPr eaLnBrk="1" hangingPunct="1">
              <a:defRPr/>
            </a:pPr>
            <a:endParaRPr lang="en-GB" altLang="en-US" sz="1800" i="1"/>
          </a:p>
        </p:txBody>
      </p:sp>
      <p:pic>
        <p:nvPicPr>
          <p:cNvPr id="40964" name="Picture 5">
            <a:hlinkClick r:id="" action="ppaction://hlinkshowjump?jump=nextslide"/>
            <a:extLst>
              <a:ext uri="{FF2B5EF4-FFF2-40B4-BE49-F238E27FC236}">
                <a16:creationId xmlns:a16="http://schemas.microsoft.com/office/drawing/2014/main" id="{F03CDFA6-14AE-0BE1-3E28-0837691C8E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7988" y="6362700"/>
            <a:ext cx="976312"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65" name="Picture 6" descr="Image result for contents button">
            <a:hlinkClick r:id="rId4" action="ppaction://hlinksldjump"/>
            <a:extLst>
              <a:ext uri="{FF2B5EF4-FFF2-40B4-BE49-F238E27FC236}">
                <a16:creationId xmlns:a16="http://schemas.microsoft.com/office/drawing/2014/main" id="{7EDEA594-C6F3-D656-9376-0C1699235FA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27045559-F5C3-E030-AC31-8C0D42BE4D87}"/>
              </a:ext>
            </a:extLst>
          </p:cNvPr>
          <p:cNvSpPr>
            <a:spLocks noGrp="1" noChangeArrowheads="1"/>
          </p:cNvSpPr>
          <p:nvPr>
            <p:ph type="title"/>
          </p:nvPr>
        </p:nvSpPr>
        <p:spPr>
          <a:xfrm>
            <a:off x="457200" y="274638"/>
            <a:ext cx="8229600" cy="777875"/>
          </a:xfrm>
        </p:spPr>
        <p:txBody>
          <a:bodyPr/>
          <a:lstStyle/>
          <a:p>
            <a:pPr eaLnBrk="1" hangingPunct="1"/>
            <a:r>
              <a:rPr lang="en-GB" altLang="en-US" sz="3600" b="1">
                <a:solidFill>
                  <a:schemeClr val="accent2"/>
                </a:solidFill>
              </a:rPr>
              <a:t>Recent Training 4</a:t>
            </a:r>
          </a:p>
        </p:txBody>
      </p:sp>
      <p:sp>
        <p:nvSpPr>
          <p:cNvPr id="32771" name="Rectangle 3">
            <a:extLst>
              <a:ext uri="{FF2B5EF4-FFF2-40B4-BE49-F238E27FC236}">
                <a16:creationId xmlns:a16="http://schemas.microsoft.com/office/drawing/2014/main" id="{BE6D97C4-A58C-4995-D7D1-EDA73BB70A5B}"/>
              </a:ext>
            </a:extLst>
          </p:cNvPr>
          <p:cNvSpPr>
            <a:spLocks noGrp="1" noChangeArrowheads="1"/>
          </p:cNvSpPr>
          <p:nvPr>
            <p:ph type="body" sz="half" idx="1"/>
          </p:nvPr>
        </p:nvSpPr>
        <p:spPr>
          <a:xfrm>
            <a:off x="4572000" y="1695450"/>
            <a:ext cx="4244975" cy="3959225"/>
          </a:xfrm>
          <a:ln w="38100">
            <a:solidFill>
              <a:srgbClr val="002060"/>
            </a:solidFill>
          </a:ln>
        </p:spPr>
        <p:txBody>
          <a:bodyPr/>
          <a:lstStyle/>
          <a:p>
            <a:pPr eaLnBrk="1" hangingPunct="1">
              <a:defRPr/>
            </a:pPr>
            <a:endParaRPr lang="en-GB" altLang="en-US" sz="500"/>
          </a:p>
          <a:p>
            <a:pPr eaLnBrk="1" hangingPunct="1">
              <a:defRPr/>
            </a:pPr>
            <a:endParaRPr lang="en-GB" altLang="en-US" sz="500" i="1">
              <a:solidFill>
                <a:srgbClr val="000D1A"/>
              </a:solidFill>
            </a:endParaRPr>
          </a:p>
          <a:p>
            <a:pPr marL="0" indent="0" eaLnBrk="1" hangingPunct="1">
              <a:buFontTx/>
              <a:buNone/>
              <a:defRPr/>
            </a:pPr>
            <a:r>
              <a:rPr lang="en-GB" altLang="en-US" sz="1800">
                <a:solidFill>
                  <a:srgbClr val="000D1A"/>
                </a:solidFill>
              </a:rPr>
              <a:t>Our </a:t>
            </a:r>
            <a:r>
              <a:rPr lang="en-GB" altLang="en-US" sz="1800" b="1">
                <a:solidFill>
                  <a:srgbClr val="000D1A"/>
                </a:solidFill>
              </a:rPr>
              <a:t>SENCO</a:t>
            </a:r>
            <a:r>
              <a:rPr lang="en-GB" altLang="en-US" sz="1800">
                <a:solidFill>
                  <a:srgbClr val="000D1A"/>
                </a:solidFill>
              </a:rPr>
              <a:t> attends regular training, </a:t>
            </a:r>
          </a:p>
          <a:p>
            <a:pPr eaLnBrk="1" hangingPunct="1">
              <a:defRPr/>
            </a:pPr>
            <a:r>
              <a:rPr lang="en-GB" altLang="en-US" sz="1800">
                <a:solidFill>
                  <a:srgbClr val="000D1A"/>
                </a:solidFill>
              </a:rPr>
              <a:t>Norfolk SEND Forums</a:t>
            </a:r>
          </a:p>
          <a:p>
            <a:pPr eaLnBrk="1" hangingPunct="1">
              <a:defRPr/>
            </a:pPr>
            <a:r>
              <a:rPr lang="en-GB" altLang="en-US" sz="1800">
                <a:solidFill>
                  <a:srgbClr val="000D1A"/>
                </a:solidFill>
              </a:rPr>
              <a:t>Sprowston Cluster SENCo Network</a:t>
            </a:r>
          </a:p>
          <a:p>
            <a:pPr eaLnBrk="1" hangingPunct="1">
              <a:defRPr/>
            </a:pPr>
            <a:endParaRPr lang="en-GB" altLang="en-US" sz="1800">
              <a:solidFill>
                <a:srgbClr val="000D1A"/>
              </a:solidFill>
            </a:endParaRPr>
          </a:p>
          <a:p>
            <a:pPr eaLnBrk="1" hangingPunct="1">
              <a:defRPr/>
            </a:pPr>
            <a:r>
              <a:rPr lang="en-GB" altLang="en-US" sz="1800" b="1">
                <a:solidFill>
                  <a:srgbClr val="000D1A"/>
                </a:solidFill>
              </a:rPr>
              <a:t>SHIP staff </a:t>
            </a:r>
            <a:r>
              <a:rPr lang="en-GB" altLang="en-US" sz="1800">
                <a:solidFill>
                  <a:srgbClr val="000D1A"/>
                </a:solidFill>
              </a:rPr>
              <a:t>access Norfolk’s SRB training </a:t>
            </a:r>
          </a:p>
          <a:p>
            <a:pPr marL="0" indent="0" eaLnBrk="1" hangingPunct="1">
              <a:buFontTx/>
              <a:buNone/>
              <a:defRPr/>
            </a:pPr>
            <a:endParaRPr lang="en-GB" altLang="en-US" sz="1800">
              <a:solidFill>
                <a:srgbClr val="000D1A"/>
              </a:solidFill>
            </a:endParaRPr>
          </a:p>
          <a:p>
            <a:pPr eaLnBrk="1" hangingPunct="1">
              <a:defRPr/>
            </a:pPr>
            <a:r>
              <a:rPr lang="en-GB" altLang="en-US" sz="1800" b="1">
                <a:solidFill>
                  <a:srgbClr val="000D1A"/>
                </a:solidFill>
              </a:rPr>
              <a:t>TAs</a:t>
            </a:r>
            <a:r>
              <a:rPr lang="en-GB" altLang="en-US" sz="1800">
                <a:solidFill>
                  <a:srgbClr val="000D1A"/>
                </a:solidFill>
              </a:rPr>
              <a:t> attend the Virtual Schools TA Network</a:t>
            </a:r>
          </a:p>
          <a:p>
            <a:pPr marL="0" indent="0" eaLnBrk="1" hangingPunct="1">
              <a:buFontTx/>
              <a:buNone/>
              <a:defRPr/>
            </a:pPr>
            <a:endParaRPr lang="en-GB" altLang="en-US" sz="1800">
              <a:solidFill>
                <a:srgbClr val="000D1A"/>
              </a:solidFill>
            </a:endParaRPr>
          </a:p>
          <a:p>
            <a:pPr eaLnBrk="1" hangingPunct="1">
              <a:defRPr/>
            </a:pPr>
            <a:endParaRPr lang="en-GB" altLang="en-US" sz="2400"/>
          </a:p>
        </p:txBody>
      </p:sp>
      <p:sp>
        <p:nvSpPr>
          <p:cNvPr id="41988" name="Rectangle 4">
            <a:extLst>
              <a:ext uri="{FF2B5EF4-FFF2-40B4-BE49-F238E27FC236}">
                <a16:creationId xmlns:a16="http://schemas.microsoft.com/office/drawing/2014/main" id="{E17C22ED-29C1-F11C-47B4-977EA2EE467C}"/>
              </a:ext>
            </a:extLst>
          </p:cNvPr>
          <p:cNvSpPr>
            <a:spLocks noGrp="1" noChangeArrowheads="1"/>
          </p:cNvSpPr>
          <p:nvPr>
            <p:ph type="body" sz="half" idx="2"/>
          </p:nvPr>
        </p:nvSpPr>
        <p:spPr>
          <a:xfrm>
            <a:off x="1588" y="903288"/>
            <a:ext cx="4786312" cy="5765800"/>
          </a:xfrm>
        </p:spPr>
        <p:txBody>
          <a:bodyPr/>
          <a:lstStyle/>
          <a:p>
            <a:pPr algn="ctr" eaLnBrk="1" hangingPunct="1">
              <a:buFontTx/>
              <a:buNone/>
            </a:pPr>
            <a:r>
              <a:rPr lang="en-GB" altLang="en-US" sz="2400" b="1"/>
              <a:t>To Support Physical and Sensory</a:t>
            </a:r>
          </a:p>
          <a:p>
            <a:pPr eaLnBrk="1" hangingPunct="1"/>
            <a:r>
              <a:rPr lang="en-GB" altLang="en-US" sz="1800"/>
              <a:t>Access Through Technology laptop training</a:t>
            </a:r>
          </a:p>
          <a:p>
            <a:pPr eaLnBrk="1" hangingPunct="1"/>
            <a:r>
              <a:rPr lang="en-GB" altLang="en-US" sz="1800"/>
              <a:t>Allergy / Epipen </a:t>
            </a:r>
          </a:p>
          <a:p>
            <a:pPr eaLnBrk="1" hangingPunct="1"/>
            <a:r>
              <a:rPr lang="en-GB" altLang="en-US" sz="1800"/>
              <a:t>Asthma </a:t>
            </a:r>
          </a:p>
          <a:p>
            <a:pPr eaLnBrk="1" hangingPunct="1"/>
            <a:r>
              <a:rPr lang="en-GB" altLang="en-US" sz="1800"/>
              <a:t>BSL Level 1</a:t>
            </a:r>
          </a:p>
          <a:p>
            <a:pPr eaLnBrk="1" hangingPunct="1"/>
            <a:r>
              <a:rPr lang="en-GB" altLang="en-US" sz="1800"/>
              <a:t>Diabetes</a:t>
            </a:r>
          </a:p>
          <a:p>
            <a:pPr eaLnBrk="1" hangingPunct="1"/>
            <a:r>
              <a:rPr lang="en-GB" altLang="en-US" sz="1800"/>
              <a:t>Epilepsy</a:t>
            </a:r>
          </a:p>
          <a:p>
            <a:pPr eaLnBrk="1" hangingPunct="1"/>
            <a:r>
              <a:rPr lang="en-GB" altLang="en-US" sz="1800"/>
              <a:t>First Aid</a:t>
            </a:r>
          </a:p>
          <a:p>
            <a:pPr eaLnBrk="1" hangingPunct="1"/>
            <a:r>
              <a:rPr lang="en-GB" altLang="en-US" sz="1800"/>
              <a:t>Oral Health</a:t>
            </a:r>
          </a:p>
          <a:p>
            <a:pPr eaLnBrk="1" hangingPunct="1"/>
            <a:r>
              <a:rPr lang="en-GB" altLang="en-US" sz="1800"/>
              <a:t>Sensory Attachment Training</a:t>
            </a:r>
          </a:p>
          <a:p>
            <a:pPr eaLnBrk="1" hangingPunct="1"/>
            <a:r>
              <a:rPr lang="en-GB" altLang="en-US" sz="1800"/>
              <a:t>Sensory Circuits training</a:t>
            </a:r>
          </a:p>
          <a:p>
            <a:pPr eaLnBrk="1" hangingPunct="1"/>
            <a:r>
              <a:rPr lang="en-GB" altLang="en-US" sz="1800"/>
              <a:t>Sensory Diet</a:t>
            </a:r>
          </a:p>
          <a:p>
            <a:pPr eaLnBrk="1" hangingPunct="1"/>
            <a:r>
              <a:rPr lang="en-GB" altLang="en-US" sz="1800"/>
              <a:t>Sensory Processing Training </a:t>
            </a:r>
          </a:p>
          <a:p>
            <a:pPr eaLnBrk="1" hangingPunct="1"/>
            <a:r>
              <a:rPr lang="en-GB" altLang="en-US" sz="1800"/>
              <a:t>Understanding ADHD</a:t>
            </a:r>
          </a:p>
          <a:p>
            <a:pPr eaLnBrk="1" hangingPunct="1"/>
            <a:r>
              <a:rPr lang="en-GB" altLang="en-US" sz="1800"/>
              <a:t>Visual Stress </a:t>
            </a:r>
          </a:p>
          <a:p>
            <a:pPr eaLnBrk="1" hangingPunct="1"/>
            <a:endParaRPr lang="en-GB" altLang="en-US" sz="1800" i="1"/>
          </a:p>
        </p:txBody>
      </p:sp>
      <p:pic>
        <p:nvPicPr>
          <p:cNvPr id="41989" name="Picture 5">
            <a:hlinkClick r:id="" action="ppaction://hlinkshowjump?jump=nextslide"/>
            <a:extLst>
              <a:ext uri="{FF2B5EF4-FFF2-40B4-BE49-F238E27FC236}">
                <a16:creationId xmlns:a16="http://schemas.microsoft.com/office/drawing/2014/main" id="{32831D6B-1981-EF73-2911-1A9F25D559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7988" y="6362700"/>
            <a:ext cx="976312"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990" name="Picture 6" descr="Image result for contents button">
            <a:hlinkClick r:id="rId3" action="ppaction://hlinksldjump"/>
            <a:extLst>
              <a:ext uri="{FF2B5EF4-FFF2-40B4-BE49-F238E27FC236}">
                <a16:creationId xmlns:a16="http://schemas.microsoft.com/office/drawing/2014/main" id="{92F05C29-1763-AB9A-007A-CB6004DA06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C1BC8027-FC3A-8199-BC5D-1580B803A5CA}"/>
              </a:ext>
            </a:extLst>
          </p:cNvPr>
          <p:cNvSpPr>
            <a:spLocks noGrp="1" noChangeArrowheads="1"/>
          </p:cNvSpPr>
          <p:nvPr>
            <p:ph type="title"/>
          </p:nvPr>
        </p:nvSpPr>
        <p:spPr/>
        <p:txBody>
          <a:bodyPr/>
          <a:lstStyle/>
          <a:p>
            <a:pPr eaLnBrk="1" hangingPunct="1"/>
            <a:r>
              <a:rPr lang="en-GB" altLang="en-US" sz="3600" b="1">
                <a:solidFill>
                  <a:schemeClr val="accent2"/>
                </a:solidFill>
              </a:rPr>
              <a:t>Opportunities for Enrichment</a:t>
            </a:r>
          </a:p>
        </p:txBody>
      </p:sp>
      <p:sp>
        <p:nvSpPr>
          <p:cNvPr id="43011" name="Rectangle 3">
            <a:extLst>
              <a:ext uri="{FF2B5EF4-FFF2-40B4-BE49-F238E27FC236}">
                <a16:creationId xmlns:a16="http://schemas.microsoft.com/office/drawing/2014/main" id="{AA5E9DD9-D74F-1C36-D42C-8C6325BE048F}"/>
              </a:ext>
            </a:extLst>
          </p:cNvPr>
          <p:cNvSpPr>
            <a:spLocks noGrp="1" noChangeArrowheads="1"/>
          </p:cNvSpPr>
          <p:nvPr>
            <p:ph type="body" idx="1"/>
          </p:nvPr>
        </p:nvSpPr>
        <p:spPr>
          <a:xfrm>
            <a:off x="457200" y="1341438"/>
            <a:ext cx="8229600" cy="4525962"/>
          </a:xfrm>
        </p:spPr>
        <p:txBody>
          <a:bodyPr/>
          <a:lstStyle/>
          <a:p>
            <a:pPr eaLnBrk="1" hangingPunct="1">
              <a:lnSpc>
                <a:spcPct val="90000"/>
              </a:lnSpc>
            </a:pPr>
            <a:r>
              <a:rPr lang="en-GB" altLang="en-US" sz="2400"/>
              <a:t>At Sprowston Junior School we believe all learners are entitled to the same access to extra-curricular activities, and are committed to making reasonable adjustments to ensure participation for all. </a:t>
            </a:r>
          </a:p>
          <a:p>
            <a:pPr eaLnBrk="1" hangingPunct="1">
              <a:lnSpc>
                <a:spcPct val="90000"/>
              </a:lnSpc>
            </a:pPr>
            <a:r>
              <a:rPr lang="en-GB" altLang="en-US" sz="2400"/>
              <a:t>For further information see our Equality and Accessibilty </a:t>
            </a:r>
            <a:r>
              <a:rPr lang="en-GB" altLang="en-US" sz="2400">
                <a:hlinkClick r:id="rId2"/>
              </a:rPr>
              <a:t>Policies</a:t>
            </a:r>
            <a:r>
              <a:rPr lang="en-GB" altLang="en-US" sz="2400"/>
              <a:t> on our website.</a:t>
            </a:r>
          </a:p>
          <a:p>
            <a:pPr eaLnBrk="1" hangingPunct="1">
              <a:lnSpc>
                <a:spcPct val="90000"/>
              </a:lnSpc>
            </a:pPr>
            <a:r>
              <a:rPr lang="en-GB" altLang="en-US" sz="2400"/>
              <a:t>Club details are available from the school office or on the school website. </a:t>
            </a:r>
          </a:p>
          <a:p>
            <a:pPr eaLnBrk="1" hangingPunct="1">
              <a:lnSpc>
                <a:spcPct val="90000"/>
              </a:lnSpc>
            </a:pPr>
            <a:r>
              <a:rPr lang="en-GB" altLang="en-US" sz="2400"/>
              <a:t>A list of clubs and activities available in the Broadland area can be found </a:t>
            </a:r>
            <a:r>
              <a:rPr lang="en-GB" altLang="en-US" sz="2400">
                <a:hlinkClick r:id="rId3"/>
              </a:rPr>
              <a:t>here</a:t>
            </a:r>
            <a:endParaRPr lang="en-GB" altLang="en-US" sz="2400"/>
          </a:p>
          <a:p>
            <a:pPr eaLnBrk="1" hangingPunct="1">
              <a:lnSpc>
                <a:spcPct val="90000"/>
              </a:lnSpc>
            </a:pPr>
            <a:r>
              <a:rPr lang="en-GB" altLang="en-US" sz="2400"/>
              <a:t>Wrap Around Care – Sprowston Clubhouse is based at SJS operating for children from both Sprowston Infant School and Sprowston Junior School. </a:t>
            </a:r>
          </a:p>
          <a:p>
            <a:pPr eaLnBrk="1" hangingPunct="1">
              <a:lnSpc>
                <a:spcPct val="90000"/>
              </a:lnSpc>
            </a:pPr>
            <a:r>
              <a:rPr lang="en-GB" altLang="en-US" sz="2400">
                <a:hlinkClick r:id="rId4"/>
              </a:rPr>
              <a:t>Sprowston Clubhouse</a:t>
            </a:r>
            <a:endParaRPr lang="en-GB" altLang="en-US" sz="2400"/>
          </a:p>
          <a:p>
            <a:pPr eaLnBrk="1" hangingPunct="1">
              <a:lnSpc>
                <a:spcPct val="90000"/>
              </a:lnSpc>
            </a:pPr>
            <a:endParaRPr lang="en-GB" altLang="en-US" sz="2800"/>
          </a:p>
        </p:txBody>
      </p:sp>
      <p:pic>
        <p:nvPicPr>
          <p:cNvPr id="43012" name="Picture 4">
            <a:hlinkClick r:id="" action="ppaction://hlinkshowjump?jump=nextslide"/>
            <a:extLst>
              <a:ext uri="{FF2B5EF4-FFF2-40B4-BE49-F238E27FC236}">
                <a16:creationId xmlns:a16="http://schemas.microsoft.com/office/drawing/2014/main" id="{508D6A6C-494E-0581-222F-1AD93C5C1EB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40650" y="6165850"/>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3013" name="Picture 5" descr="Image result for contents button">
            <a:hlinkClick r:id="rId6" action="ppaction://hlinksldjump"/>
            <a:extLst>
              <a:ext uri="{FF2B5EF4-FFF2-40B4-BE49-F238E27FC236}">
                <a16:creationId xmlns:a16="http://schemas.microsoft.com/office/drawing/2014/main" id="{30E667E5-9FF8-0CB2-409C-02D0F47B8F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EAA4770D-B9D5-84D8-650B-E8E8D3DE5801}"/>
              </a:ext>
            </a:extLst>
          </p:cNvPr>
          <p:cNvSpPr>
            <a:spLocks noGrp="1" noChangeArrowheads="1"/>
          </p:cNvSpPr>
          <p:nvPr>
            <p:ph type="title"/>
          </p:nvPr>
        </p:nvSpPr>
        <p:spPr/>
        <p:txBody>
          <a:bodyPr/>
          <a:lstStyle/>
          <a:p>
            <a:pPr eaLnBrk="1" hangingPunct="1"/>
            <a:r>
              <a:rPr lang="en-GB" altLang="en-US" sz="3600" b="1">
                <a:solidFill>
                  <a:schemeClr val="accent2"/>
                </a:solidFill>
              </a:rPr>
              <a:t>Preparing for Next Steps</a:t>
            </a:r>
            <a:endParaRPr lang="en-GB" altLang="en-US" sz="3600">
              <a:solidFill>
                <a:schemeClr val="accent2"/>
              </a:solidFill>
            </a:endParaRPr>
          </a:p>
        </p:txBody>
      </p:sp>
      <p:sp>
        <p:nvSpPr>
          <p:cNvPr id="44035" name="Rectangle 3">
            <a:extLst>
              <a:ext uri="{FF2B5EF4-FFF2-40B4-BE49-F238E27FC236}">
                <a16:creationId xmlns:a16="http://schemas.microsoft.com/office/drawing/2014/main" id="{A97E52B8-C1F8-1DF3-274B-65D120ADAE61}"/>
              </a:ext>
            </a:extLst>
          </p:cNvPr>
          <p:cNvSpPr>
            <a:spLocks noGrp="1" noChangeArrowheads="1"/>
          </p:cNvSpPr>
          <p:nvPr>
            <p:ph type="body" idx="1"/>
          </p:nvPr>
        </p:nvSpPr>
        <p:spPr>
          <a:xfrm>
            <a:off x="468313" y="1196975"/>
            <a:ext cx="8229600" cy="4929188"/>
          </a:xfrm>
        </p:spPr>
        <p:txBody>
          <a:bodyPr/>
          <a:lstStyle/>
          <a:p>
            <a:pPr eaLnBrk="1" hangingPunct="1">
              <a:lnSpc>
                <a:spcPct val="80000"/>
              </a:lnSpc>
            </a:pPr>
            <a:r>
              <a:rPr lang="en-GB" altLang="en-US" sz="1800"/>
              <a:t>Transition is a part of life for all learners, whether that involves moving to a new class or moving to a new school. We recognise that transition is an important time for all children, but especially so for a child with SEN-D Consequently, we work closely with parents, children and staff of our Infant and High Schools to ensure these transitions run as smoothly as possible.</a:t>
            </a:r>
          </a:p>
          <a:p>
            <a:pPr eaLnBrk="1" hangingPunct="1">
              <a:lnSpc>
                <a:spcPct val="80000"/>
              </a:lnSpc>
            </a:pPr>
            <a:r>
              <a:rPr lang="en-GB" altLang="en-US" sz="1800"/>
              <a:t>Planning for transitions will take place in the Summer Term; arrangements for transition to our school and from Sprowston Junior School to Secondary School for pupils with SEN-D will be planned according to individual need, after consultation with parents and their schools. Our cluster high school is Sprowston Community Academy, details of their local offer can be accessed </a:t>
            </a:r>
            <a:r>
              <a:rPr lang="en-GB" altLang="en-US" sz="1800">
                <a:hlinkClick r:id="rId2"/>
              </a:rPr>
              <a:t>here</a:t>
            </a:r>
            <a:r>
              <a:rPr lang="en-GB" altLang="en-US" sz="1800"/>
              <a:t>. Via </a:t>
            </a:r>
            <a:r>
              <a:rPr lang="en-GB" altLang="en-US" sz="1800">
                <a:hlinkClick r:id="rId2"/>
              </a:rPr>
              <a:t>https://sprowstoncommunityacademy.co.uk/learning/send</a:t>
            </a:r>
            <a:r>
              <a:rPr lang="en-GB" altLang="en-US" sz="1800"/>
              <a:t> </a:t>
            </a:r>
          </a:p>
          <a:p>
            <a:pPr eaLnBrk="1" hangingPunct="1">
              <a:lnSpc>
                <a:spcPct val="80000"/>
              </a:lnSpc>
            </a:pPr>
            <a:r>
              <a:rPr lang="en-GB" altLang="en-US" sz="1800"/>
              <a:t>During Year 2 and Year 6, information – previously agreed with parents – will be shared with the SENCo at their previous or next school. This information will outline needs and support that has proven effective. Where possible, children will visit their new school on several occasions and, in some cases, staff from the old/new school will accompany the child on visits into our school or to their next school.</a:t>
            </a:r>
          </a:p>
          <a:p>
            <a:pPr eaLnBrk="1" hangingPunct="1">
              <a:lnSpc>
                <a:spcPct val="80000"/>
              </a:lnSpc>
            </a:pPr>
            <a:r>
              <a:rPr lang="en-GB" altLang="en-US" sz="1800"/>
              <a:t>Children new to the school are given a welcome pack including information about their new class. They are also allocated a school buddy.</a:t>
            </a:r>
          </a:p>
          <a:p>
            <a:pPr eaLnBrk="1" hangingPunct="1">
              <a:lnSpc>
                <a:spcPct val="80000"/>
              </a:lnSpc>
            </a:pPr>
            <a:r>
              <a:rPr lang="en-GB" altLang="en-US" sz="1800"/>
              <a:t>Some children moving to a new school year are also given an information sheet about their new class or new school as needed.</a:t>
            </a:r>
          </a:p>
          <a:p>
            <a:pPr eaLnBrk="1" hangingPunct="1">
              <a:lnSpc>
                <a:spcPct val="80000"/>
              </a:lnSpc>
            </a:pPr>
            <a:endParaRPr lang="en-GB" altLang="en-US" sz="1800"/>
          </a:p>
        </p:txBody>
      </p:sp>
      <p:pic>
        <p:nvPicPr>
          <p:cNvPr id="44036" name="Picture 970">
            <a:extLst>
              <a:ext uri="{FF2B5EF4-FFF2-40B4-BE49-F238E27FC236}">
                <a16:creationId xmlns:a16="http://schemas.microsoft.com/office/drawing/2014/main" id="{D00D0417-9F00-D369-9640-65700FB3B2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4742"/>
          <a:stretch>
            <a:fillRect/>
          </a:stretch>
        </p:blipFill>
        <p:spPr bwMode="auto">
          <a:xfrm>
            <a:off x="7956550" y="260350"/>
            <a:ext cx="919163"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7" name="Picture 6">
            <a:hlinkClick r:id="" action="ppaction://hlinkshowjump?jump=nextslide"/>
            <a:extLst>
              <a:ext uri="{FF2B5EF4-FFF2-40B4-BE49-F238E27FC236}">
                <a16:creationId xmlns:a16="http://schemas.microsoft.com/office/drawing/2014/main" id="{56B430DC-96B4-AC3C-3134-6E43A4A2DE2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99400" y="6308725"/>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38" name="Picture 7" descr="Image result for contents button">
            <a:hlinkClick r:id="rId5" action="ppaction://hlinksldjump"/>
            <a:extLst>
              <a:ext uri="{FF2B5EF4-FFF2-40B4-BE49-F238E27FC236}">
                <a16:creationId xmlns:a16="http://schemas.microsoft.com/office/drawing/2014/main" id="{897CC9F2-5439-BE24-CF83-0FA0B248D04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30BF4656-9AA7-DED6-4615-B12230343560}"/>
              </a:ext>
            </a:extLst>
          </p:cNvPr>
          <p:cNvSpPr>
            <a:spLocks noGrp="1" noChangeArrowheads="1"/>
          </p:cNvSpPr>
          <p:nvPr>
            <p:ph type="title"/>
          </p:nvPr>
        </p:nvSpPr>
        <p:spPr>
          <a:xfrm>
            <a:off x="457200" y="274638"/>
            <a:ext cx="8229600" cy="850900"/>
          </a:xfrm>
        </p:spPr>
        <p:txBody>
          <a:bodyPr/>
          <a:lstStyle/>
          <a:p>
            <a:pPr eaLnBrk="1" hangingPunct="1"/>
            <a:r>
              <a:rPr lang="en-GB" altLang="en-US" sz="3600" b="1">
                <a:solidFill>
                  <a:schemeClr val="accent2"/>
                </a:solidFill>
              </a:rPr>
              <a:t>Useful Links</a:t>
            </a:r>
          </a:p>
        </p:txBody>
      </p:sp>
      <p:sp>
        <p:nvSpPr>
          <p:cNvPr id="39939" name="Rectangle 3">
            <a:extLst>
              <a:ext uri="{FF2B5EF4-FFF2-40B4-BE49-F238E27FC236}">
                <a16:creationId xmlns:a16="http://schemas.microsoft.com/office/drawing/2014/main" id="{6D579324-33E8-837F-70BB-CAAFEC99AD39}"/>
              </a:ext>
            </a:extLst>
          </p:cNvPr>
          <p:cNvSpPr>
            <a:spLocks noGrp="1" noChangeArrowheads="1"/>
          </p:cNvSpPr>
          <p:nvPr>
            <p:ph type="body" idx="1"/>
          </p:nvPr>
        </p:nvSpPr>
        <p:spPr>
          <a:xfrm>
            <a:off x="333375" y="1139825"/>
            <a:ext cx="8578850" cy="5203825"/>
          </a:xfrm>
        </p:spPr>
        <p:txBody>
          <a:bodyPr/>
          <a:lstStyle/>
          <a:p>
            <a:pPr eaLnBrk="1" hangingPunct="1">
              <a:lnSpc>
                <a:spcPct val="90000"/>
              </a:lnSpc>
              <a:defRPr/>
            </a:pPr>
            <a:r>
              <a:rPr lang="en-GB" altLang="en-US" sz="1800"/>
              <a:t>The Norfolk Local Offer Web site</a:t>
            </a:r>
          </a:p>
          <a:p>
            <a:pPr marL="0" indent="0" eaLnBrk="1" hangingPunct="1">
              <a:lnSpc>
                <a:spcPct val="90000"/>
              </a:lnSpc>
              <a:buFontTx/>
              <a:buNone/>
              <a:defRPr/>
            </a:pPr>
            <a:r>
              <a:rPr lang="en-GB" altLang="en-US" sz="1800">
                <a:hlinkClick r:id="rId2"/>
              </a:rPr>
              <a:t>https://www.norfolk.gov.uk/children-and-families/send-local-offer</a:t>
            </a:r>
            <a:r>
              <a:rPr lang="en-GB" altLang="en-US" sz="1800"/>
              <a:t> contains full information of the services available to children, young people and their families. </a:t>
            </a:r>
          </a:p>
          <a:p>
            <a:pPr eaLnBrk="1" hangingPunct="1">
              <a:lnSpc>
                <a:spcPct val="90000"/>
              </a:lnSpc>
              <a:defRPr/>
            </a:pPr>
            <a:r>
              <a:rPr lang="en-GB" altLang="en-US" sz="1800"/>
              <a:t>Local Offer for Children &amp; Young People</a:t>
            </a:r>
          </a:p>
          <a:p>
            <a:pPr marL="0" indent="0" eaLnBrk="1" hangingPunct="1">
              <a:lnSpc>
                <a:spcPct val="90000"/>
              </a:lnSpc>
              <a:buFontTx/>
              <a:buNone/>
              <a:defRPr/>
            </a:pPr>
            <a:r>
              <a:rPr lang="en-GB" altLang="en-US" sz="1800">
                <a:hlinkClick r:id="rId3"/>
              </a:rPr>
              <a:t>https://www.norfolk.gov.uk/children-and-families/send-local-offer/local-offer-for-children-and-young-people</a:t>
            </a:r>
            <a:r>
              <a:rPr lang="en-GB" altLang="en-US" sz="1800"/>
              <a:t> </a:t>
            </a:r>
          </a:p>
          <a:p>
            <a:pPr eaLnBrk="1" hangingPunct="1">
              <a:lnSpc>
                <a:spcPct val="90000"/>
              </a:lnSpc>
              <a:defRPr/>
            </a:pPr>
            <a:r>
              <a:rPr lang="en-GB" altLang="en-US" sz="1800"/>
              <a:t>Regular SEN-D newsletters are available</a:t>
            </a:r>
          </a:p>
          <a:p>
            <a:pPr marL="0" indent="0" eaLnBrk="1" hangingPunct="1">
              <a:lnSpc>
                <a:spcPct val="90000"/>
              </a:lnSpc>
              <a:buFontTx/>
              <a:buNone/>
              <a:defRPr/>
            </a:pPr>
            <a:r>
              <a:rPr lang="en-GB" altLang="en-US" sz="1800">
                <a:hlinkClick r:id="rId4"/>
              </a:rPr>
              <a:t>https://www.norfolk.gov.uk/children-and-families/send-local-offer/about-the-local-offer/news-views-and-reviews/news/newsletters</a:t>
            </a:r>
            <a:r>
              <a:rPr lang="en-GB" altLang="en-US" sz="1800"/>
              <a:t>  </a:t>
            </a:r>
          </a:p>
          <a:p>
            <a:pPr eaLnBrk="1" hangingPunct="1">
              <a:lnSpc>
                <a:spcPct val="90000"/>
              </a:lnSpc>
              <a:defRPr/>
            </a:pPr>
            <a:r>
              <a:rPr lang="en-GB" altLang="en-US" sz="1800"/>
              <a:t>Families can also receive support from Norfolk Information and Advice Support Service SENDIASS </a:t>
            </a:r>
            <a:r>
              <a:rPr lang="en-GB" altLang="en-US" sz="1800">
                <a:hlinkClick r:id="rId5"/>
              </a:rPr>
              <a:t>http://www.norfolksendpartnershipiass.org.uk/index.html</a:t>
            </a:r>
            <a:r>
              <a:rPr lang="en-GB" altLang="en-US" sz="1800"/>
              <a:t> </a:t>
            </a:r>
          </a:p>
          <a:p>
            <a:pPr>
              <a:defRPr/>
            </a:pPr>
            <a:r>
              <a:rPr lang="en-GB" altLang="en-US" sz="1800"/>
              <a:t>Just One Norfolk Number  The </a:t>
            </a:r>
            <a:r>
              <a:rPr lang="en-GB" sz="1800"/>
              <a:t>single point of access for all Norfolk Healthy Child Programme services.</a:t>
            </a:r>
          </a:p>
          <a:p>
            <a:pPr marL="0" indent="0">
              <a:buFontTx/>
              <a:buNone/>
              <a:defRPr/>
            </a:pPr>
            <a:r>
              <a:rPr lang="en-GB" sz="1800">
                <a:hlinkClick r:id="rId6"/>
              </a:rPr>
              <a:t>https://www.justonenorfolk.nhs.uk/</a:t>
            </a:r>
            <a:endParaRPr lang="en-GB" altLang="en-US" sz="1800"/>
          </a:p>
          <a:p>
            <a:pPr>
              <a:defRPr/>
            </a:pPr>
            <a:r>
              <a:rPr lang="en-GB" altLang="en-US" sz="1800"/>
              <a:t>Norfolk Early Help </a:t>
            </a:r>
            <a:r>
              <a:rPr lang="en-GB" sz="1800"/>
              <a:t>If you are experiencing difficulties in your family or are worried about your children</a:t>
            </a:r>
            <a:endParaRPr lang="en-GB" altLang="en-US" sz="1800"/>
          </a:p>
          <a:p>
            <a:pPr marL="0" indent="0">
              <a:buFontTx/>
              <a:buNone/>
              <a:defRPr/>
            </a:pPr>
            <a:r>
              <a:rPr lang="en-GB" altLang="en-US" sz="1800">
                <a:hlinkClick r:id="rId7"/>
              </a:rPr>
              <a:t>https://www.norfolk.gov.uk/children-and-families/early-help-and-family-support</a:t>
            </a:r>
            <a:r>
              <a:rPr lang="en-GB" altLang="en-US" sz="1800"/>
              <a:t> </a:t>
            </a:r>
          </a:p>
          <a:p>
            <a:pPr marL="0" indent="0" eaLnBrk="1" hangingPunct="1">
              <a:lnSpc>
                <a:spcPct val="90000"/>
              </a:lnSpc>
              <a:buFontTx/>
              <a:buNone/>
              <a:defRPr/>
            </a:pPr>
            <a:endParaRPr lang="en-GB" altLang="en-US" sz="1800"/>
          </a:p>
          <a:p>
            <a:pPr eaLnBrk="1" hangingPunct="1">
              <a:lnSpc>
                <a:spcPct val="90000"/>
              </a:lnSpc>
              <a:defRPr/>
            </a:pPr>
            <a:endParaRPr lang="en-GB" altLang="en-US" sz="2000"/>
          </a:p>
          <a:p>
            <a:pPr eaLnBrk="1" hangingPunct="1">
              <a:lnSpc>
                <a:spcPct val="90000"/>
              </a:lnSpc>
              <a:defRPr/>
            </a:pPr>
            <a:endParaRPr lang="en-GB" altLang="en-US" sz="2000"/>
          </a:p>
        </p:txBody>
      </p:sp>
      <p:pic>
        <p:nvPicPr>
          <p:cNvPr id="45060" name="Picture 83">
            <a:extLst>
              <a:ext uri="{FF2B5EF4-FFF2-40B4-BE49-F238E27FC236}">
                <a16:creationId xmlns:a16="http://schemas.microsoft.com/office/drawing/2014/main" id="{4A6A166B-C85B-B426-8C49-0C32E5C4E79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96125" y="134938"/>
            <a:ext cx="1797050" cy="119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1" name="Picture 5">
            <a:hlinkClick r:id="" action="ppaction://hlinkshowjump?jump=nextslide"/>
            <a:extLst>
              <a:ext uri="{FF2B5EF4-FFF2-40B4-BE49-F238E27FC236}">
                <a16:creationId xmlns:a16="http://schemas.microsoft.com/office/drawing/2014/main" id="{D3C7B970-18E3-14AB-0C97-4A76D88EF21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740650" y="6165850"/>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062" name="Picture 6" descr="Image result for contents button">
            <a:hlinkClick r:id="rId10" action="ppaction://hlinksldjump"/>
            <a:extLst>
              <a:ext uri="{FF2B5EF4-FFF2-40B4-BE49-F238E27FC236}">
                <a16:creationId xmlns:a16="http://schemas.microsoft.com/office/drawing/2014/main" id="{40B6C3EE-BB5F-A44D-7751-2AA97035F6ED}"/>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076AF1A6-1209-4024-1961-05EA1C3101F6}"/>
              </a:ext>
            </a:extLst>
          </p:cNvPr>
          <p:cNvSpPr>
            <a:spLocks noGrp="1" noChangeArrowheads="1"/>
          </p:cNvSpPr>
          <p:nvPr>
            <p:ph type="title"/>
          </p:nvPr>
        </p:nvSpPr>
        <p:spPr>
          <a:xfrm>
            <a:off x="457200" y="274638"/>
            <a:ext cx="8229600" cy="850900"/>
          </a:xfrm>
        </p:spPr>
        <p:txBody>
          <a:bodyPr/>
          <a:lstStyle/>
          <a:p>
            <a:pPr eaLnBrk="1" hangingPunct="1"/>
            <a:r>
              <a:rPr lang="en-GB" altLang="en-US" sz="3600" b="1">
                <a:solidFill>
                  <a:schemeClr val="accent2"/>
                </a:solidFill>
              </a:rPr>
              <a:t>Useful Links</a:t>
            </a:r>
          </a:p>
        </p:txBody>
      </p:sp>
      <p:sp>
        <p:nvSpPr>
          <p:cNvPr id="39939" name="Rectangle 3">
            <a:extLst>
              <a:ext uri="{FF2B5EF4-FFF2-40B4-BE49-F238E27FC236}">
                <a16:creationId xmlns:a16="http://schemas.microsoft.com/office/drawing/2014/main" id="{2DAB6925-37F2-CDDB-774B-32E353250F96}"/>
              </a:ext>
            </a:extLst>
          </p:cNvPr>
          <p:cNvSpPr>
            <a:spLocks noGrp="1" noChangeArrowheads="1"/>
          </p:cNvSpPr>
          <p:nvPr>
            <p:ph type="body" idx="1"/>
          </p:nvPr>
        </p:nvSpPr>
        <p:spPr>
          <a:xfrm>
            <a:off x="250825" y="1265238"/>
            <a:ext cx="8578850" cy="4783137"/>
          </a:xfrm>
        </p:spPr>
        <p:txBody>
          <a:bodyPr/>
          <a:lstStyle/>
          <a:p>
            <a:pPr eaLnBrk="1" hangingPunct="1">
              <a:lnSpc>
                <a:spcPct val="90000"/>
              </a:lnSpc>
              <a:defRPr/>
            </a:pPr>
            <a:r>
              <a:rPr lang="en-GB" altLang="en-US" sz="1800"/>
              <a:t>SEN Code of Practice </a:t>
            </a:r>
          </a:p>
          <a:p>
            <a:pPr marL="0" indent="0" eaLnBrk="1" hangingPunct="1">
              <a:lnSpc>
                <a:spcPct val="90000"/>
              </a:lnSpc>
              <a:buFontTx/>
              <a:buNone/>
              <a:defRPr/>
            </a:pPr>
            <a:r>
              <a:rPr lang="en-GB" altLang="en-US" sz="1800">
                <a:hlinkClick r:id="rId2"/>
              </a:rPr>
              <a:t>https://www.gov.uk/government/publications/send-code-of-practice-0-to-25</a:t>
            </a:r>
            <a:r>
              <a:rPr lang="en-GB" altLang="en-US" sz="1800"/>
              <a:t> </a:t>
            </a:r>
          </a:p>
          <a:p>
            <a:pPr eaLnBrk="1" hangingPunct="1">
              <a:lnSpc>
                <a:spcPct val="90000"/>
              </a:lnSpc>
              <a:defRPr/>
            </a:pPr>
            <a:r>
              <a:rPr lang="en-GB" altLang="en-US" sz="1800"/>
              <a:t>Policy for children with Medical Needs</a:t>
            </a:r>
          </a:p>
          <a:p>
            <a:pPr marL="0" indent="0" eaLnBrk="1" hangingPunct="1">
              <a:lnSpc>
                <a:spcPct val="90000"/>
              </a:lnSpc>
              <a:buFontTx/>
              <a:buNone/>
              <a:defRPr/>
            </a:pPr>
            <a:r>
              <a:rPr lang="en-GB" altLang="en-US" sz="1800">
                <a:hlinkClick r:id="rId3"/>
              </a:rPr>
              <a:t>https://www.gov.uk/government/publications/supporting-pupils-at-school-with-medical-conditions--3</a:t>
            </a:r>
            <a:r>
              <a:rPr lang="en-GB" altLang="en-US" sz="1800"/>
              <a:t> </a:t>
            </a:r>
          </a:p>
          <a:p>
            <a:pPr eaLnBrk="1" hangingPunct="1">
              <a:lnSpc>
                <a:spcPct val="90000"/>
              </a:lnSpc>
              <a:defRPr/>
            </a:pPr>
            <a:r>
              <a:rPr lang="en-GB" altLang="en-US" sz="1800"/>
              <a:t>Sprowston Junior School Help Your Child website links</a:t>
            </a:r>
          </a:p>
          <a:p>
            <a:pPr marL="0" indent="0" eaLnBrk="1" hangingPunct="1">
              <a:lnSpc>
                <a:spcPct val="90000"/>
              </a:lnSpc>
              <a:buFontTx/>
              <a:buNone/>
              <a:defRPr/>
            </a:pPr>
            <a:r>
              <a:rPr lang="en-GB" altLang="en-US" sz="1800">
                <a:hlinkClick r:id="rId4"/>
              </a:rPr>
              <a:t>https://www.sprowstonjunior.norfolk.sch.uk/page/?title=Help+Your+Child&amp;pid=35</a:t>
            </a:r>
            <a:endParaRPr lang="en-GB" altLang="en-US" sz="1800"/>
          </a:p>
          <a:p>
            <a:pPr eaLnBrk="1" hangingPunct="1">
              <a:lnSpc>
                <a:spcPct val="90000"/>
              </a:lnSpc>
              <a:defRPr/>
            </a:pPr>
            <a:r>
              <a:rPr lang="en-GB" altLang="en-US" sz="1800" err="1"/>
              <a:t>Sprowston</a:t>
            </a:r>
            <a:r>
              <a:rPr lang="en-GB" altLang="en-US" sz="1800"/>
              <a:t> Junior School Policy Page </a:t>
            </a:r>
          </a:p>
          <a:p>
            <a:pPr marL="0" indent="0" eaLnBrk="1" hangingPunct="1">
              <a:lnSpc>
                <a:spcPct val="90000"/>
              </a:lnSpc>
              <a:buFontTx/>
              <a:buNone/>
              <a:defRPr/>
            </a:pPr>
            <a:r>
              <a:rPr lang="en-GB" altLang="en-US" sz="1800">
                <a:hlinkClick r:id="rId5"/>
              </a:rPr>
              <a:t>https://www.sprowstonjunior.norfolk.sch.uk/page/?title=Policies&amp;pid=20</a:t>
            </a:r>
            <a:r>
              <a:rPr lang="en-GB" altLang="en-US" sz="1800"/>
              <a:t> </a:t>
            </a:r>
          </a:p>
          <a:p>
            <a:pPr eaLnBrk="1" hangingPunct="1">
              <a:lnSpc>
                <a:spcPct val="90000"/>
              </a:lnSpc>
              <a:defRPr/>
            </a:pPr>
            <a:r>
              <a:rPr lang="en-GB" altLang="en-US" sz="1800" err="1"/>
              <a:t>Sprowston</a:t>
            </a:r>
            <a:r>
              <a:rPr lang="en-GB" altLang="en-US" sz="1800"/>
              <a:t> Junior School Ofsted Report</a:t>
            </a:r>
          </a:p>
          <a:p>
            <a:pPr eaLnBrk="1" hangingPunct="1">
              <a:lnSpc>
                <a:spcPct val="90000"/>
              </a:lnSpc>
              <a:buFont typeface="Arial" panose="020B0604020202020204" pitchFamily="34" charset="0"/>
              <a:buChar char="•"/>
              <a:defRPr/>
            </a:pPr>
            <a:r>
              <a:rPr lang="en-GB" altLang="en-US" sz="1800">
                <a:hlinkClick r:id="rId6"/>
              </a:rPr>
              <a:t>https://www.sprowstonjunior.norfolk.sch.uk/page/?title=Ofsted+Report&amp;pid=14</a:t>
            </a:r>
            <a:endParaRPr lang="en-GB" altLang="en-US" sz="1800"/>
          </a:p>
          <a:p>
            <a:pPr marL="0" indent="0" eaLnBrk="1" hangingPunct="1">
              <a:lnSpc>
                <a:spcPct val="90000"/>
              </a:lnSpc>
              <a:buFontTx/>
              <a:buNone/>
              <a:defRPr/>
            </a:pPr>
            <a:endParaRPr lang="en-GB" altLang="en-US" sz="2000"/>
          </a:p>
          <a:p>
            <a:pPr eaLnBrk="1" hangingPunct="1">
              <a:lnSpc>
                <a:spcPct val="90000"/>
              </a:lnSpc>
              <a:defRPr/>
            </a:pPr>
            <a:endParaRPr lang="en-GB" altLang="en-US" sz="2000"/>
          </a:p>
          <a:p>
            <a:pPr eaLnBrk="1" hangingPunct="1">
              <a:lnSpc>
                <a:spcPct val="90000"/>
              </a:lnSpc>
              <a:defRPr/>
            </a:pPr>
            <a:endParaRPr lang="en-GB" altLang="en-US" sz="2000"/>
          </a:p>
        </p:txBody>
      </p:sp>
      <p:pic>
        <p:nvPicPr>
          <p:cNvPr id="46084" name="Picture 83">
            <a:extLst>
              <a:ext uri="{FF2B5EF4-FFF2-40B4-BE49-F238E27FC236}">
                <a16:creationId xmlns:a16="http://schemas.microsoft.com/office/drawing/2014/main" id="{6B98E835-D1D5-9DF7-7C90-38E2DE26000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096125" y="134938"/>
            <a:ext cx="1797050" cy="119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5" name="Picture 5">
            <a:hlinkClick r:id="" action="ppaction://hlinkshowjump?jump=nextslide"/>
            <a:extLst>
              <a:ext uri="{FF2B5EF4-FFF2-40B4-BE49-F238E27FC236}">
                <a16:creationId xmlns:a16="http://schemas.microsoft.com/office/drawing/2014/main" id="{6F31D398-4291-C662-7C97-507FEC6C2D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40650" y="6165850"/>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6086" name="Picture 6" descr="Image result for contents button">
            <a:hlinkClick r:id="rId9" action="ppaction://hlinksldjump"/>
            <a:extLst>
              <a:ext uri="{FF2B5EF4-FFF2-40B4-BE49-F238E27FC236}">
                <a16:creationId xmlns:a16="http://schemas.microsoft.com/office/drawing/2014/main" id="{B8401080-28F0-92DB-134F-0514CAF56A2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AF3AD1AA-8D6A-3C53-2C7E-DA4E1B8AFFA0}"/>
              </a:ext>
            </a:extLst>
          </p:cNvPr>
          <p:cNvSpPr>
            <a:spLocks noGrp="1" noChangeArrowheads="1"/>
          </p:cNvSpPr>
          <p:nvPr>
            <p:ph type="title"/>
          </p:nvPr>
        </p:nvSpPr>
        <p:spPr>
          <a:xfrm>
            <a:off x="457200" y="274638"/>
            <a:ext cx="8229600" cy="850900"/>
          </a:xfrm>
        </p:spPr>
        <p:txBody>
          <a:bodyPr/>
          <a:lstStyle/>
          <a:p>
            <a:pPr eaLnBrk="1" hangingPunct="1"/>
            <a:r>
              <a:rPr lang="en-GB" altLang="en-US" sz="3600" b="1">
                <a:solidFill>
                  <a:schemeClr val="accent2"/>
                </a:solidFill>
              </a:rPr>
              <a:t>Useful Links</a:t>
            </a:r>
          </a:p>
        </p:txBody>
      </p:sp>
      <p:sp>
        <p:nvSpPr>
          <p:cNvPr id="47107" name="Rectangle 3">
            <a:extLst>
              <a:ext uri="{FF2B5EF4-FFF2-40B4-BE49-F238E27FC236}">
                <a16:creationId xmlns:a16="http://schemas.microsoft.com/office/drawing/2014/main" id="{B40069F4-CB75-739F-9693-FFC2A4C87DA1}"/>
              </a:ext>
            </a:extLst>
          </p:cNvPr>
          <p:cNvSpPr>
            <a:spLocks noGrp="1" noChangeArrowheads="1"/>
          </p:cNvSpPr>
          <p:nvPr>
            <p:ph type="body" idx="1"/>
          </p:nvPr>
        </p:nvSpPr>
        <p:spPr>
          <a:xfrm>
            <a:off x="250825" y="1265238"/>
            <a:ext cx="8578850" cy="5341937"/>
          </a:xfrm>
        </p:spPr>
        <p:txBody>
          <a:bodyPr/>
          <a:lstStyle/>
          <a:p>
            <a:r>
              <a:rPr lang="en-GB" altLang="en-US" sz="1800"/>
              <a:t>Asperger East Anglia, Charing Cross Centre 17-19 St John Maddermarket, Norwich NR2 1DN </a:t>
            </a:r>
            <a:r>
              <a:rPr lang="en-GB" altLang="en-US" sz="1800">
                <a:sym typeface="Wingdings" panose="05000000000000000000" pitchFamily="2" charset="2"/>
              </a:rPr>
              <a:t></a:t>
            </a:r>
            <a:r>
              <a:rPr lang="en-GB" altLang="en-US" sz="1800"/>
              <a:t> 01603 598940/620500</a:t>
            </a:r>
          </a:p>
          <a:p>
            <a:r>
              <a:rPr lang="en-GB" altLang="en-US" sz="1800"/>
              <a:t>Autism Education Trust </a:t>
            </a:r>
            <a:r>
              <a:rPr lang="en-GB" altLang="en-US" sz="1800">
                <a:sym typeface="Wingdings" panose="05000000000000000000" pitchFamily="2" charset="2"/>
              </a:rPr>
              <a:t></a:t>
            </a:r>
            <a:r>
              <a:rPr lang="en-GB" altLang="en-US" sz="1800" dirty="0"/>
              <a:t> </a:t>
            </a:r>
            <a:r>
              <a:rPr lang="en-GB" altLang="en-US" sz="1800" u="sng" dirty="0">
                <a:hlinkClick r:id="rId2"/>
              </a:rPr>
              <a:t>www.autismeducationtrust.org.uk</a:t>
            </a:r>
            <a:endParaRPr lang="en-GB" altLang="en-US" sz="1800" u="sng" dirty="0"/>
          </a:p>
          <a:p>
            <a:r>
              <a:rPr lang="en-GB" altLang="en-US" sz="1800">
                <a:ea typeface="Calibri"/>
                <a:cs typeface="Times New Roman"/>
              </a:rPr>
              <a:t>Benjamin Foundation </a:t>
            </a:r>
            <a:r>
              <a:rPr lang="en-GB" altLang="en-US" sz="1800">
                <a:solidFill>
                  <a:srgbClr val="000000"/>
                </a:solidFill>
                <a:ea typeface="Calibri"/>
                <a:cs typeface="Segoe UI"/>
                <a:sym typeface="Wingdings 2" panose="05020102010507070707" pitchFamily="18" charset="2"/>
              </a:rPr>
              <a:t></a:t>
            </a:r>
            <a:r>
              <a:rPr lang="en-GB" altLang="en-US" sz="1800" dirty="0">
                <a:solidFill>
                  <a:srgbClr val="000000"/>
                </a:solidFill>
                <a:ea typeface="Calibri"/>
                <a:cs typeface="Times New Roman"/>
              </a:rPr>
              <a:t> </a:t>
            </a:r>
            <a:r>
              <a:rPr lang="en-GB" altLang="en-US" sz="1800" u="sng" dirty="0">
                <a:solidFill>
                  <a:srgbClr val="0563C1"/>
                </a:solidFill>
                <a:ea typeface="Calibri"/>
                <a:cs typeface="Times New Roman"/>
                <a:hlinkClick r:id="rId3"/>
              </a:rPr>
              <a:t>www.benjaminfoundation.co.uk</a:t>
            </a:r>
            <a:r>
              <a:rPr lang="en-GB" altLang="en-US" sz="1800" dirty="0">
                <a:solidFill>
                  <a:srgbClr val="000000"/>
                </a:solidFill>
                <a:ea typeface="Calibri"/>
                <a:cs typeface="Times New Roman"/>
              </a:rPr>
              <a:t> </a:t>
            </a:r>
          </a:p>
          <a:p>
            <a:r>
              <a:rPr lang="en-GB" altLang="en-US" sz="1800">
                <a:cs typeface="Calibri"/>
              </a:rPr>
              <a:t>Children and Adolescent Mental Health Service (CAMHS) </a:t>
            </a:r>
            <a:r>
              <a:rPr lang="en-GB" altLang="en-US" sz="1800">
                <a:solidFill>
                  <a:srgbClr val="000000"/>
                </a:solidFill>
                <a:cs typeface="Calibri"/>
                <a:sym typeface="Wingdings 2" panose="05020102010507070707" pitchFamily="18" charset="2"/>
              </a:rPr>
              <a:t></a:t>
            </a:r>
            <a:r>
              <a:rPr lang="en-GB" altLang="en-US" sz="1800" dirty="0">
                <a:solidFill>
                  <a:srgbClr val="000000"/>
                </a:solidFill>
                <a:cs typeface="Calibri"/>
              </a:rPr>
              <a:t> </a:t>
            </a:r>
            <a:r>
              <a:rPr lang="en-GB" altLang="en-US" sz="1800" u="sng" dirty="0">
                <a:solidFill>
                  <a:srgbClr val="0563C1"/>
                </a:solidFill>
                <a:cs typeface="Calibri"/>
                <a:hlinkClick r:id="rId4"/>
              </a:rPr>
              <a:t>www.norfolk.gov.uk/care-support-and-health/health-and-wellbeing/childrens-health-and-wellbeing/mental-health-camhs</a:t>
            </a:r>
            <a:r>
              <a:rPr lang="en-GB" altLang="en-US" sz="1800" u="sng" dirty="0">
                <a:solidFill>
                  <a:srgbClr val="0563C1"/>
                </a:solidFill>
                <a:cs typeface="Calibri"/>
              </a:rPr>
              <a:t> </a:t>
            </a:r>
            <a:endParaRPr lang="en-GB" altLang="en-US" sz="1800" dirty="0">
              <a:cs typeface="Calibri"/>
            </a:endParaRPr>
          </a:p>
          <a:p>
            <a:r>
              <a:rPr lang="en-GB" altLang="en-US" sz="1800"/>
              <a:t>Down’s Syndrome Association </a:t>
            </a:r>
            <a:r>
              <a:rPr lang="en-GB" altLang="en-US" sz="1800">
                <a:sym typeface="Wingdings" panose="05000000000000000000" pitchFamily="2" charset="2"/>
              </a:rPr>
              <a:t></a:t>
            </a:r>
            <a:r>
              <a:rPr lang="en-GB" altLang="en-US" sz="1800" dirty="0"/>
              <a:t> </a:t>
            </a:r>
            <a:r>
              <a:rPr lang="en-GB" altLang="en-US" sz="1800" u="sng" dirty="0">
                <a:hlinkClick r:id="rId5"/>
              </a:rPr>
              <a:t>www.downs-syndrome.org.uk</a:t>
            </a:r>
            <a:r>
              <a:rPr lang="en-GB" altLang="en-US" sz="1800" dirty="0"/>
              <a:t> </a:t>
            </a:r>
          </a:p>
          <a:p>
            <a:r>
              <a:rPr lang="en-GB" altLang="en-US" sz="1800" dirty="0"/>
              <a:t>Dyslexia-</a:t>
            </a:r>
            <a:r>
              <a:rPr lang="en-GB" altLang="en-US" sz="1800" dirty="0" err="1"/>
              <a:t>SpLD</a:t>
            </a:r>
            <a:r>
              <a:rPr lang="en-GB" altLang="en-US" sz="1800" dirty="0"/>
              <a:t> Trust </a:t>
            </a:r>
            <a:r>
              <a:rPr lang="en-GB" altLang="en-US" sz="1800" dirty="0">
                <a:sym typeface="Wingdings" panose="05000000000000000000" pitchFamily="2" charset="2"/>
              </a:rPr>
              <a:t></a:t>
            </a:r>
            <a:r>
              <a:rPr lang="en-GB" altLang="en-US" sz="1800" dirty="0"/>
              <a:t> </a:t>
            </a:r>
            <a:r>
              <a:rPr lang="en-GB" altLang="en-US" sz="1800" u="sng" dirty="0">
                <a:hlinkClick r:id="rId6"/>
              </a:rPr>
              <a:t>www.thedyslexia-spldtrust.org.uk</a:t>
            </a:r>
            <a:endParaRPr lang="en-GB" altLang="en-US" sz="1800" dirty="0"/>
          </a:p>
          <a:p>
            <a:pPr>
              <a:lnSpc>
                <a:spcPct val="107000"/>
              </a:lnSpc>
              <a:spcAft>
                <a:spcPts val="800"/>
              </a:spcAft>
            </a:pPr>
            <a:r>
              <a:rPr lang="en-GB" altLang="en-US" sz="1800">
                <a:cs typeface="Calibri"/>
              </a:rPr>
              <a:t>Norfolk &amp; Waveney Speech &amp; Language Therapy </a:t>
            </a:r>
            <a:r>
              <a:rPr lang="en-GB" altLang="en-US" sz="1800" dirty="0">
                <a:hlinkClick r:id="rId7"/>
              </a:rPr>
              <a:t>Speech and language therapy services - Norfolk County Council</a:t>
            </a:r>
            <a:endParaRPr lang="en-GB" altLang="en-US" sz="1800" dirty="0"/>
          </a:p>
          <a:p>
            <a:pPr>
              <a:lnSpc>
                <a:spcPct val="107000"/>
              </a:lnSpc>
              <a:spcAft>
                <a:spcPts val="800"/>
              </a:spcAft>
            </a:pPr>
            <a:r>
              <a:rPr lang="en-GB" altLang="en-US" sz="1800">
                <a:cs typeface="Calibri"/>
              </a:rPr>
              <a:t>Virtual School for Sensory Support (VSSS) </a:t>
            </a:r>
            <a:r>
              <a:rPr lang="en-GB" altLang="en-US" sz="1800" dirty="0">
                <a:cs typeface="Calibri"/>
                <a:hlinkClick r:id="rId8"/>
              </a:rPr>
              <a:t>https://www.norfolk.gov.uk/education-and-learning/schools/virtual-school-sensory-support</a:t>
            </a:r>
            <a:endParaRPr lang="en-GB" altLang="en-US" sz="1800" dirty="0">
              <a:cs typeface="Calibri"/>
            </a:endParaRPr>
          </a:p>
          <a:p>
            <a:endParaRPr lang="en-GB" altLang="en-US" sz="1800"/>
          </a:p>
        </p:txBody>
      </p:sp>
      <p:pic>
        <p:nvPicPr>
          <p:cNvPr id="47108" name="Picture 83">
            <a:extLst>
              <a:ext uri="{FF2B5EF4-FFF2-40B4-BE49-F238E27FC236}">
                <a16:creationId xmlns:a16="http://schemas.microsoft.com/office/drawing/2014/main" id="{1058F462-EB60-88CC-0103-CF1C7CFA2CE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096125" y="134938"/>
            <a:ext cx="1797050" cy="119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09" name="Picture 5">
            <a:hlinkClick r:id="" action="ppaction://hlinkshowjump?jump=nextslide"/>
            <a:extLst>
              <a:ext uri="{FF2B5EF4-FFF2-40B4-BE49-F238E27FC236}">
                <a16:creationId xmlns:a16="http://schemas.microsoft.com/office/drawing/2014/main" id="{C532A062-AFCA-1EE8-B536-B106B76505C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740650" y="6165850"/>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7110" name="Picture 6" descr="Image result for contents button">
            <a:hlinkClick r:id="rId11" action="ppaction://hlinksldjump"/>
            <a:extLst>
              <a:ext uri="{FF2B5EF4-FFF2-40B4-BE49-F238E27FC236}">
                <a16:creationId xmlns:a16="http://schemas.microsoft.com/office/drawing/2014/main" id="{1D240202-83D6-A6FA-51AE-02F481363A9A}"/>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5">
            <a:extLst>
              <a:ext uri="{FF2B5EF4-FFF2-40B4-BE49-F238E27FC236}">
                <a16:creationId xmlns:a16="http://schemas.microsoft.com/office/drawing/2014/main" id="{24015E49-F25E-1B67-22BE-B0247F9AB853}"/>
              </a:ext>
            </a:extLst>
          </p:cNvPr>
          <p:cNvSpPr>
            <a:spLocks noChangeArrowheads="1"/>
          </p:cNvSpPr>
          <p:nvPr/>
        </p:nvSpPr>
        <p:spPr bwMode="auto">
          <a:xfrm>
            <a:off x="862013" y="584200"/>
            <a:ext cx="75628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r" eaLnBrk="1" hangingPunct="1">
              <a:spcBef>
                <a:spcPct val="0"/>
              </a:spcBef>
              <a:buFontTx/>
              <a:buNone/>
            </a:pPr>
            <a:r>
              <a:rPr lang="en-GB" altLang="en-US" sz="1800">
                <a:hlinkClick r:id="rId2"/>
              </a:rPr>
              <a:t>https://www.norfolk.gov.uk/children-and-families/send-local-offer</a:t>
            </a:r>
            <a:endParaRPr lang="en-GB" altLang="en-US" sz="1800"/>
          </a:p>
        </p:txBody>
      </p:sp>
      <p:pic>
        <p:nvPicPr>
          <p:cNvPr id="48131" name="Picture 6">
            <a:hlinkClick r:id="" action="ppaction://hlinkshowjump?jump=nextslide"/>
            <a:extLst>
              <a:ext uri="{FF2B5EF4-FFF2-40B4-BE49-F238E27FC236}">
                <a16:creationId xmlns:a16="http://schemas.microsoft.com/office/drawing/2014/main" id="{3CE2731D-50F2-5F5C-E5C3-13E780FF5B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6188075"/>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8132" name="Picture 7" descr="Image result for contents button">
            <a:hlinkClick r:id="rId4" action="ppaction://hlinksldjump"/>
            <a:extLst>
              <a:ext uri="{FF2B5EF4-FFF2-40B4-BE49-F238E27FC236}">
                <a16:creationId xmlns:a16="http://schemas.microsoft.com/office/drawing/2014/main" id="{6A6F0A3E-6158-E03A-549A-5D4BCD5DA38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3" name="Rectangle 1">
            <a:extLst>
              <a:ext uri="{FF2B5EF4-FFF2-40B4-BE49-F238E27FC236}">
                <a16:creationId xmlns:a16="http://schemas.microsoft.com/office/drawing/2014/main" id="{2D1573BC-A3DC-0C52-3FCB-FDB974D21647}"/>
              </a:ext>
            </a:extLst>
          </p:cNvPr>
          <p:cNvSpPr>
            <a:spLocks noChangeArrowheads="1"/>
          </p:cNvSpPr>
          <p:nvPr/>
        </p:nvSpPr>
        <p:spPr bwMode="auto">
          <a:xfrm>
            <a:off x="7451725" y="984250"/>
            <a:ext cx="184150" cy="34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lnSpc>
                <a:spcPct val="90000"/>
              </a:lnSpc>
              <a:spcBef>
                <a:spcPct val="0"/>
              </a:spcBef>
              <a:buFontTx/>
              <a:buNone/>
            </a:pPr>
            <a:endParaRPr lang="en-GB" altLang="en-US" sz="1800">
              <a:solidFill>
                <a:srgbClr val="FF0000"/>
              </a:solidFill>
            </a:endParaRPr>
          </a:p>
        </p:txBody>
      </p:sp>
      <p:pic>
        <p:nvPicPr>
          <p:cNvPr id="48134" name="Picture 6">
            <a:extLst>
              <a:ext uri="{FF2B5EF4-FFF2-40B4-BE49-F238E27FC236}">
                <a16:creationId xmlns:a16="http://schemas.microsoft.com/office/drawing/2014/main" id="{E7E4E4EF-EECD-5C0B-3AD4-EECECBD3E8B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28761" t="8617" r="30441"/>
          <a:stretch>
            <a:fillRect/>
          </a:stretch>
        </p:blipFill>
        <p:spPr bwMode="auto">
          <a:xfrm>
            <a:off x="2339975" y="1039813"/>
            <a:ext cx="4248150" cy="5148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7A3C189E-B279-716C-105B-CDA74D240553}"/>
              </a:ext>
            </a:extLst>
          </p:cNvPr>
          <p:cNvSpPr>
            <a:spLocks noGrp="1" noChangeArrowheads="1"/>
          </p:cNvSpPr>
          <p:nvPr>
            <p:ph type="title"/>
          </p:nvPr>
        </p:nvSpPr>
        <p:spPr/>
        <p:txBody>
          <a:bodyPr/>
          <a:lstStyle/>
          <a:p>
            <a:pPr eaLnBrk="1" hangingPunct="1"/>
            <a:r>
              <a:rPr lang="en-GB" altLang="en-US" sz="3600" b="1">
                <a:solidFill>
                  <a:schemeClr val="accent2"/>
                </a:solidFill>
              </a:rPr>
              <a:t>Contacts</a:t>
            </a:r>
          </a:p>
        </p:txBody>
      </p:sp>
      <p:sp>
        <p:nvSpPr>
          <p:cNvPr id="49155" name="Rectangle 3">
            <a:extLst>
              <a:ext uri="{FF2B5EF4-FFF2-40B4-BE49-F238E27FC236}">
                <a16:creationId xmlns:a16="http://schemas.microsoft.com/office/drawing/2014/main" id="{954AC502-3EC8-957D-FFF1-2F5C733A3D08}"/>
              </a:ext>
            </a:extLst>
          </p:cNvPr>
          <p:cNvSpPr>
            <a:spLocks noGrp="1" noChangeArrowheads="1"/>
          </p:cNvSpPr>
          <p:nvPr>
            <p:ph type="body" idx="1"/>
          </p:nvPr>
        </p:nvSpPr>
        <p:spPr/>
        <p:txBody>
          <a:bodyPr/>
          <a:lstStyle/>
          <a:p>
            <a:pPr algn="ctr" eaLnBrk="1" hangingPunct="1">
              <a:lnSpc>
                <a:spcPct val="90000"/>
              </a:lnSpc>
              <a:buFontTx/>
              <a:buNone/>
            </a:pPr>
            <a:r>
              <a:rPr lang="en-GB" altLang="en-US" sz="2400" dirty="0"/>
              <a:t>If you wish to discuss our SEND provision further please contact us:-</a:t>
            </a:r>
          </a:p>
          <a:p>
            <a:pPr eaLnBrk="1" hangingPunct="1">
              <a:lnSpc>
                <a:spcPct val="90000"/>
              </a:lnSpc>
            </a:pPr>
            <a:r>
              <a:rPr lang="en-GB" altLang="en-US" sz="2400"/>
              <a:t>SENCO			- Liz Clark 	</a:t>
            </a:r>
            <a:r>
              <a:rPr lang="en-GB" altLang="en-US" sz="2400" dirty="0"/>
              <a:t>	</a:t>
            </a:r>
            <a:r>
              <a:rPr lang="en-GB" altLang="en-US" sz="2400" dirty="0">
                <a:hlinkClick r:id="rId2"/>
              </a:rPr>
              <a:t>senco@sprowstonjunior.norfolk.sch.uk</a:t>
            </a:r>
            <a:endParaRPr lang="en-GB" altLang="en-US" sz="2400" dirty="0"/>
          </a:p>
          <a:p>
            <a:pPr eaLnBrk="1" hangingPunct="1">
              <a:lnSpc>
                <a:spcPct val="90000"/>
              </a:lnSpc>
            </a:pPr>
            <a:r>
              <a:rPr lang="en-GB" altLang="en-US" sz="2400"/>
              <a:t>Head			- Matt Walton 	</a:t>
            </a:r>
            <a:r>
              <a:rPr lang="en-GB" altLang="en-US" sz="2400" dirty="0"/>
              <a:t>	</a:t>
            </a:r>
            <a:r>
              <a:rPr lang="en-GB" altLang="en-US" sz="2400" dirty="0">
                <a:hlinkClick r:id="rId3"/>
              </a:rPr>
              <a:t>office@sprowstonjunior.norfolk.sch.uk</a:t>
            </a:r>
            <a:endParaRPr lang="en-GB" altLang="en-US" sz="2400" dirty="0"/>
          </a:p>
          <a:p>
            <a:pPr eaLnBrk="1" hangingPunct="1">
              <a:lnSpc>
                <a:spcPct val="90000"/>
              </a:lnSpc>
            </a:pPr>
            <a:r>
              <a:rPr lang="en-GB" altLang="en-US" sz="2400"/>
              <a:t>SEND Governor 	- Hayley Stockwell</a:t>
            </a:r>
            <a:r>
              <a:rPr lang="en-GB" altLang="en-US" sz="2400" dirty="0"/>
              <a:t>	</a:t>
            </a:r>
            <a:r>
              <a:rPr lang="en-GB" altLang="en-US" sz="2400" dirty="0">
                <a:hlinkClick r:id="rId3"/>
              </a:rPr>
              <a:t>office@sprowstonjunior.norfolk.sch.uk</a:t>
            </a:r>
            <a:r>
              <a:rPr lang="en-GB" altLang="en-US" sz="2400" dirty="0"/>
              <a:t> </a:t>
            </a:r>
          </a:p>
          <a:p>
            <a:pPr algn="ctr" eaLnBrk="1" hangingPunct="1">
              <a:lnSpc>
                <a:spcPct val="90000"/>
              </a:lnSpc>
              <a:buFontTx/>
              <a:buNone/>
            </a:pPr>
            <a:endParaRPr lang="en-GB" altLang="en-US" sz="2400"/>
          </a:p>
          <a:p>
            <a:pPr algn="ctr" eaLnBrk="1" hangingPunct="1">
              <a:lnSpc>
                <a:spcPct val="90000"/>
              </a:lnSpc>
              <a:buFontTx/>
              <a:buNone/>
            </a:pPr>
            <a:r>
              <a:rPr lang="en-GB" altLang="en-US" sz="2400" dirty="0"/>
              <a:t>If you wish to make a complaint please see our </a:t>
            </a:r>
          </a:p>
          <a:p>
            <a:pPr algn="ctr" eaLnBrk="1" hangingPunct="1">
              <a:lnSpc>
                <a:spcPct val="90000"/>
              </a:lnSpc>
              <a:buFontTx/>
              <a:buNone/>
            </a:pPr>
            <a:r>
              <a:rPr lang="en-GB" altLang="en-US" sz="2400" dirty="0">
                <a:hlinkClick r:id="rId4"/>
              </a:rPr>
              <a:t>Complaints Policy</a:t>
            </a:r>
          </a:p>
        </p:txBody>
      </p:sp>
      <p:pic>
        <p:nvPicPr>
          <p:cNvPr id="49156" name="Picture 4">
            <a:hlinkClick r:id="" action="ppaction://hlinkshowjump?jump=nextslide"/>
            <a:extLst>
              <a:ext uri="{FF2B5EF4-FFF2-40B4-BE49-F238E27FC236}">
                <a16:creationId xmlns:a16="http://schemas.microsoft.com/office/drawing/2014/main" id="{26FDD484-1A6A-C842-113B-BD57AD02E79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40650" y="6165850"/>
            <a:ext cx="976313" cy="44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9157" name="Picture 5" descr="Image result for contents button">
            <a:hlinkClick r:id="rId6" action="ppaction://hlinksldjump"/>
            <a:extLst>
              <a:ext uri="{FF2B5EF4-FFF2-40B4-BE49-F238E27FC236}">
                <a16:creationId xmlns:a16="http://schemas.microsoft.com/office/drawing/2014/main" id="{C7E85EE0-0E0F-069C-18EC-26BBC6C4D32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0825" y="260350"/>
            <a:ext cx="1223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4">
            <a:extLst>
              <a:ext uri="{FF2B5EF4-FFF2-40B4-BE49-F238E27FC236}">
                <a16:creationId xmlns:a16="http://schemas.microsoft.com/office/drawing/2014/main" id="{FEB7DE17-08D2-4869-0CB2-44DC510EED80}"/>
              </a:ext>
            </a:extLst>
          </p:cNvPr>
          <p:cNvSpPr>
            <a:spLocks noGrp="1" noChangeArrowheads="1"/>
          </p:cNvSpPr>
          <p:nvPr>
            <p:ph type="title"/>
          </p:nvPr>
        </p:nvSpPr>
        <p:spPr>
          <a:xfrm>
            <a:off x="539750" y="476250"/>
            <a:ext cx="8229600" cy="4271963"/>
          </a:xfrm>
        </p:spPr>
        <p:txBody>
          <a:bodyPr/>
          <a:lstStyle/>
          <a:p>
            <a:pPr eaLnBrk="1" hangingPunct="1"/>
            <a:r>
              <a:rPr lang="en-GB" altLang="en-US" sz="3600"/>
              <a:t>Sprowston Junior School</a:t>
            </a:r>
            <a:br>
              <a:rPr lang="en-GB" altLang="en-US" sz="3600"/>
            </a:br>
            <a:r>
              <a:rPr lang="en-GB" altLang="en-US" sz="3600"/>
              <a:t>SEN Information Report for 2026-2027</a:t>
            </a:r>
            <a:br>
              <a:rPr lang="en-GB" altLang="en-US" sz="3600"/>
            </a:br>
            <a:r>
              <a:rPr lang="en-GB" altLang="en-US" sz="3600"/>
              <a:t>Part of the Norfolk Local Offer for learners with Special Educational Needs (SEN-D)</a:t>
            </a:r>
            <a:br>
              <a:rPr lang="en-GB" altLang="en-US" sz="3600"/>
            </a:br>
            <a:r>
              <a:rPr lang="en-GB" altLang="en-US" sz="2800"/>
              <a:t>October 2026- to be reviewed October 2027 </a:t>
            </a:r>
            <a:br>
              <a:rPr lang="en-GB" altLang="en-US" sz="2800"/>
            </a:br>
            <a:r>
              <a:rPr lang="en-GB" altLang="en-US" sz="1800"/>
              <a:t>Written after consultation with teachers, teaching assistants, parents and governors. </a:t>
            </a:r>
            <a:br>
              <a:rPr lang="en-GB" altLang="en-US" sz="1800"/>
            </a:br>
            <a:r>
              <a:rPr lang="en-GB" altLang="en-US" sz="1800"/>
              <a:t>A brief version is available from the office </a:t>
            </a:r>
            <a:br>
              <a:rPr lang="en-GB" altLang="en-US" sz="1800"/>
            </a:br>
            <a:r>
              <a:rPr lang="en-GB" altLang="en-US" sz="1800"/>
              <a:t>or on our </a:t>
            </a:r>
            <a:r>
              <a:rPr lang="en-GB" altLang="en-US" sz="1800">
                <a:hlinkClick r:id="rId2"/>
              </a:rPr>
              <a:t>website</a:t>
            </a:r>
            <a:r>
              <a:rPr lang="en-GB" altLang="en-US" sz="1800"/>
              <a:t>. </a:t>
            </a:r>
            <a:br>
              <a:rPr lang="en-GB" altLang="en-US" sz="1800"/>
            </a:br>
            <a:r>
              <a:rPr lang="en-GB" altLang="en-US" sz="1800"/>
              <a:t>Please contact us if you would like a paper or </a:t>
            </a:r>
            <a:br>
              <a:rPr lang="en-GB" altLang="en-US" sz="1800"/>
            </a:br>
            <a:r>
              <a:rPr lang="en-GB" altLang="en-US" sz="1800"/>
              <a:t>adapted copy</a:t>
            </a:r>
            <a:br>
              <a:rPr lang="en-GB" altLang="en-US" sz="1800"/>
            </a:br>
            <a:endParaRPr lang="en-GB" altLang="en-US" sz="1800"/>
          </a:p>
        </p:txBody>
      </p:sp>
      <p:pic>
        <p:nvPicPr>
          <p:cNvPr id="50179" name="Picture 7">
            <a:extLst>
              <a:ext uri="{FF2B5EF4-FFF2-40B4-BE49-F238E27FC236}">
                <a16:creationId xmlns:a16="http://schemas.microsoft.com/office/drawing/2014/main" id="{8F776A90-A050-498D-95A6-EC303CED0F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6513" y="4927600"/>
            <a:ext cx="6696075" cy="1814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0180" name="Picture 12" descr="Image result for contents button">
            <a:hlinkClick r:id="rId4" action="ppaction://hlinksldjump"/>
            <a:extLst>
              <a:ext uri="{FF2B5EF4-FFF2-40B4-BE49-F238E27FC236}">
                <a16:creationId xmlns:a16="http://schemas.microsoft.com/office/drawing/2014/main" id="{F0DA03AA-E963-46A0-8F87-1312A4C1D87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5113" y="115888"/>
            <a:ext cx="122555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1" name="Picture 6" descr="C:\Users\lclark\Desktop\FOLDER\print\Sprowstonlogo.png">
            <a:extLst>
              <a:ext uri="{FF2B5EF4-FFF2-40B4-BE49-F238E27FC236}">
                <a16:creationId xmlns:a16="http://schemas.microsoft.com/office/drawing/2014/main" id="{C61377DD-3489-859B-0496-2936D68D343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3363" y="4071938"/>
            <a:ext cx="1385887" cy="137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2" name="Picture 7" descr="C:\Users\lclark\Desktop\FOLDER\print\Sprowstonlogo.png">
            <a:extLst>
              <a:ext uri="{FF2B5EF4-FFF2-40B4-BE49-F238E27FC236}">
                <a16:creationId xmlns:a16="http://schemas.microsoft.com/office/drawing/2014/main" id="{5F4F5E2C-6D73-7FCA-66ED-8F74ACF5B17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472363" y="4071938"/>
            <a:ext cx="1387475" cy="137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0b51ca67-fe0d-42e1-9783-c6bf2f5a2071" xsi:nil="true"/>
    <lcf76f155ced4ddcb4097134ff3c332f xmlns="19402354-1d6b-471b-87e8-a9b2f3091688">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CE1BA5EE6214649BB64EA3AC3B47CAA" ma:contentTypeVersion="10" ma:contentTypeDescription="Create a new document." ma:contentTypeScope="" ma:versionID="518c5196a9365d904ddba168016973a7">
  <xsd:schema xmlns:xsd="http://www.w3.org/2001/XMLSchema" xmlns:xs="http://www.w3.org/2001/XMLSchema" xmlns:p="http://schemas.microsoft.com/office/2006/metadata/properties" xmlns:ns2="19402354-1d6b-471b-87e8-a9b2f3091688" xmlns:ns3="0b51ca67-fe0d-42e1-9783-c6bf2f5a2071" targetNamespace="http://schemas.microsoft.com/office/2006/metadata/properties" ma:root="true" ma:fieldsID="e9729df222bd18b95d6bc0f1f59bca3c" ns2:_="" ns3:_="">
    <xsd:import namespace="19402354-1d6b-471b-87e8-a9b2f3091688"/>
    <xsd:import namespace="0b51ca67-fe0d-42e1-9783-c6bf2f5a2071"/>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9402354-1d6b-471b-87e8-a9b2f309168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4af288c-4da8-4ec0-ae2d-9560a46169f6"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b51ca67-fe0d-42e1-9783-c6bf2f5a2071"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40b62adc-5dfd-443b-8706-3c8f07fcdf89}" ma:internalName="TaxCatchAll" ma:showField="CatchAllData" ma:web="0b51ca67-fe0d-42e1-9783-c6bf2f5a207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0F1CAFB-67D0-4158-9EA5-0B6EF72D5617}">
  <ds:schemaRefs>
    <ds:schemaRef ds:uri="0b51ca67-fe0d-42e1-9783-c6bf2f5a2071"/>
    <ds:schemaRef ds:uri="19402354-1d6b-471b-87e8-a9b2f3091688"/>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38957461-85C2-4AE6-A5FB-6393BB3D93D9}">
  <ds:schemaRefs>
    <ds:schemaRef ds:uri="0b51ca67-fe0d-42e1-9783-c6bf2f5a2071"/>
    <ds:schemaRef ds:uri="19402354-1d6b-471b-87e8-a9b2f309168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DA620788-B288-4542-889B-F6FC19222F2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Radial</Template>
  <TotalTime>0</TotalTime>
  <Words>5729</Words>
  <Application>Microsoft Office PowerPoint</Application>
  <PresentationFormat>On-screen Show (4:3)</PresentationFormat>
  <Paragraphs>724</Paragraphs>
  <Slides>48</Slides>
  <Notes>0</Notes>
  <HiddenSlides>1</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48</vt:i4>
      </vt:variant>
    </vt:vector>
  </HeadingPairs>
  <TitlesOfParts>
    <vt:vector size="55" baseType="lpstr">
      <vt:lpstr>Arial</vt:lpstr>
      <vt:lpstr>Calibri</vt:lpstr>
      <vt:lpstr>Comic Sans MS</vt:lpstr>
      <vt:lpstr>Times New Roman</vt:lpstr>
      <vt:lpstr>Wingdings</vt:lpstr>
      <vt:lpstr>Default Design</vt:lpstr>
      <vt:lpstr>Chart</vt:lpstr>
      <vt:lpstr>Welcome to the Sprowston Junior SEN Information Report 2026-2027</vt:lpstr>
      <vt:lpstr>Report contents </vt:lpstr>
      <vt:lpstr>How we identify SEND</vt:lpstr>
      <vt:lpstr>  Our Approach to Teaching Learners with SEN-D</vt:lpstr>
      <vt:lpstr>Pupil &amp; Parent Passports</vt:lpstr>
      <vt:lpstr>Extended Pupil Passports APDRs</vt:lpstr>
      <vt:lpstr> Extended Pupil Passports APDRs  </vt:lpstr>
      <vt:lpstr>      Identifying the Special Educational Needs of pupils </vt:lpstr>
      <vt:lpstr>Definitions</vt:lpstr>
      <vt:lpstr>Our SEN profile for 2026-2027</vt:lpstr>
      <vt:lpstr>SEN Profile 2026-2027</vt:lpstr>
      <vt:lpstr>SEN Profile 2026-2027</vt:lpstr>
      <vt:lpstr>Sprowston Junior SHIP</vt:lpstr>
      <vt:lpstr>How we support SEN-D learners</vt:lpstr>
      <vt:lpstr> Quality first teaching  by class teacher</vt:lpstr>
      <vt:lpstr>Targeted Interventions </vt:lpstr>
      <vt:lpstr>Individual Support </vt:lpstr>
      <vt:lpstr>Sessions run by outside agencies </vt:lpstr>
      <vt:lpstr>PowerPoint Presentation</vt:lpstr>
      <vt:lpstr>PowerPoint Presentation</vt:lpstr>
      <vt:lpstr>Cognition &amp; Learning</vt:lpstr>
      <vt:lpstr>Communication &amp; Interaction</vt:lpstr>
      <vt:lpstr>Social Emotional &amp; Mental Health</vt:lpstr>
      <vt:lpstr>Sensory &amp; Physical</vt:lpstr>
      <vt:lpstr>Assessment used at  Sprowston Junior</vt:lpstr>
      <vt:lpstr>EHCPs</vt:lpstr>
      <vt:lpstr>Roles and Responsibilities</vt:lpstr>
      <vt:lpstr>The Class teacher</vt:lpstr>
      <vt:lpstr>The SHIP Lead teacher</vt:lpstr>
      <vt:lpstr>Teaching Assistants</vt:lpstr>
      <vt:lpstr>Curriculum Leads</vt:lpstr>
      <vt:lpstr>The SENCo</vt:lpstr>
      <vt:lpstr>The Headteacher</vt:lpstr>
      <vt:lpstr>The SEN-D Governor </vt:lpstr>
      <vt:lpstr>Parents and Carers</vt:lpstr>
      <vt:lpstr>Pupils</vt:lpstr>
      <vt:lpstr>Recent Training 1</vt:lpstr>
      <vt:lpstr>Recent Training 2</vt:lpstr>
      <vt:lpstr>Recent Training 3</vt:lpstr>
      <vt:lpstr>Recent Training 4</vt:lpstr>
      <vt:lpstr>Opportunities for Enrichment</vt:lpstr>
      <vt:lpstr>Preparing for Next Steps</vt:lpstr>
      <vt:lpstr>Useful Links</vt:lpstr>
      <vt:lpstr>Useful Links</vt:lpstr>
      <vt:lpstr>Useful Links</vt:lpstr>
      <vt:lpstr>PowerPoint Presentation</vt:lpstr>
      <vt:lpstr>Contacts</vt:lpstr>
      <vt:lpstr>Sprowston Junior School SEN Information Report for 2026-2027 Part of the Norfolk Local Offer for learners with Special Educational Needs (SEN-D) October 2026- to be reviewed October 2027  Written after consultation with teachers, teaching assistants, parents and governors.  A brief version is available from the office  or on our website.  Please contact us if you would like a paper or  adapted copy </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the Sprowston Junior SEN Information Report</dc:title>
  <dc:creator>lclark</dc:creator>
  <cp:lastModifiedBy>Liz Clark</cp:lastModifiedBy>
  <cp:revision>56</cp:revision>
  <cp:lastPrinted>2023-10-03T10:40:26Z</cp:lastPrinted>
  <dcterms:created xsi:type="dcterms:W3CDTF">2016-07-24T13:43:34Z</dcterms:created>
  <dcterms:modified xsi:type="dcterms:W3CDTF">2026-10-25T13:52:09Z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0x010100CCE1BA5EE6214649BB64EA3AC3B47CAA</vt:lpwstr>
  </property>
  <property fmtid="{D5CDD505-2E9C-101B-9397-08002B2CF9AE}" pid="3" name="TaxCatchAll">
    <vt:lpwstr/>
  </property>
  <property fmtid="{D5CDD505-2E9C-101B-9397-08002B2CF9AE}" pid="4" name="lcf76f155ced4ddcb4097134ff3c332f">
    <vt:lpwstr/>
  </property>
  <property fmtid="{D5CDD505-2E9C-101B-9397-08002B2CF9AE}" pid="5" name="MediaServiceImageTags">
    <vt:lpwstr/>
  </property>
</Properties>
</file>